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23"/>
  </p:notesMasterIdLst>
  <p:sldIdLst>
    <p:sldId id="256" r:id="rId2"/>
    <p:sldId id="283" r:id="rId3"/>
    <p:sldId id="268" r:id="rId4"/>
    <p:sldId id="258" r:id="rId5"/>
    <p:sldId id="270" r:id="rId6"/>
    <p:sldId id="269" r:id="rId7"/>
    <p:sldId id="259" r:id="rId8"/>
    <p:sldId id="277" r:id="rId9"/>
    <p:sldId id="276" r:id="rId10"/>
    <p:sldId id="261" r:id="rId11"/>
    <p:sldId id="274" r:id="rId12"/>
    <p:sldId id="275" r:id="rId13"/>
    <p:sldId id="262" r:id="rId14"/>
    <p:sldId id="263" r:id="rId15"/>
    <p:sldId id="265" r:id="rId16"/>
    <p:sldId id="271" r:id="rId17"/>
    <p:sldId id="280" r:id="rId18"/>
    <p:sldId id="281" r:id="rId19"/>
    <p:sldId id="279" r:id="rId20"/>
    <p:sldId id="267" r:id="rId21"/>
    <p:sldId id="282" r:id="rId2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84" autoAdjust="0"/>
    <p:restoredTop sz="94444" autoAdjust="0"/>
  </p:normalViewPr>
  <p:slideViewPr>
    <p:cSldViewPr snapToGrid="0">
      <p:cViewPr varScale="1">
        <p:scale>
          <a:sx n="69" d="100"/>
          <a:sy n="69" d="100"/>
        </p:scale>
        <p:origin x="-46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Office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e-IL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No support</c:v>
                </c:pt>
                <c:pt idx="1">
                  <c:v>Minimun</c:v>
                </c:pt>
                <c:pt idx="2">
                  <c:v>Support</c:v>
                </c:pt>
                <c:pt idx="3">
                  <c:v>Good support</c:v>
                </c:pt>
                <c:pt idx="4">
                  <c:v>Generous support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15</c:v>
                </c:pt>
                <c:pt idx="1">
                  <c:v>30.1</c:v>
                </c:pt>
                <c:pt idx="2">
                  <c:v>26.5</c:v>
                </c:pt>
                <c:pt idx="3">
                  <c:v>17.2</c:v>
                </c:pt>
                <c:pt idx="4">
                  <c:v>11.2</c:v>
                </c:pt>
              </c:numCache>
            </c:numRef>
          </c:val>
        </c:ser>
        <c:dLbls/>
        <c:firstSliceAng val="0"/>
      </c:pieChart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e-IL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Parents</c:v>
                </c:pt>
                <c:pt idx="1">
                  <c:v>Rent house</c:v>
                </c:pt>
                <c:pt idx="2">
                  <c:v>With spouse</c:v>
                </c:pt>
                <c:pt idx="3">
                  <c:v>Dormatories</c:v>
                </c:pt>
                <c:pt idx="4">
                  <c:v>Other 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27.2</c:v>
                </c:pt>
                <c:pt idx="1">
                  <c:v>32.9</c:v>
                </c:pt>
                <c:pt idx="2">
                  <c:v>19.100000000000001</c:v>
                </c:pt>
                <c:pt idx="3">
                  <c:v>17.399999999999999</c:v>
                </c:pt>
                <c:pt idx="4">
                  <c:v>3.4</c:v>
                </c:pt>
              </c:numCache>
            </c:numRef>
          </c:val>
        </c:ser>
        <c:dLbls/>
        <c:firstSliceAng val="0"/>
      </c:pieChart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e-IL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Sheet1!$A$2:$A$5</c:f>
              <c:strCache>
                <c:ptCount val="2"/>
                <c:pt idx="1">
                  <c:v> Enrichment relations between work and study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Excact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2"/>
                <c:pt idx="1">
                  <c:v> Enrichment relations between work and study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1">
                  <c:v>2.6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Social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2"/>
                <c:pt idx="1">
                  <c:v> Enrichment relations between work and study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1">
                  <c:v>2.73</c:v>
                </c:pt>
              </c:numCache>
            </c:numRef>
          </c:val>
        </c:ser>
        <c:dLbls/>
        <c:gapWidth val="219"/>
        <c:overlap val="-27"/>
        <c:axId val="100620928"/>
        <c:axId val="100630912"/>
      </c:barChart>
      <c:catAx>
        <c:axId val="10062092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100630912"/>
        <c:crosses val="autoZero"/>
        <c:auto val="1"/>
        <c:lblAlgn val="ctr"/>
        <c:lblOffset val="100"/>
      </c:catAx>
      <c:valAx>
        <c:axId val="10063091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100620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e-IL"/>
  <c:chart>
    <c:autoTitleDeleted val="1"/>
    <c:plotArea>
      <c:layout>
        <c:manualLayout>
          <c:layoutTarget val="inner"/>
          <c:xMode val="edge"/>
          <c:yMode val="edge"/>
          <c:x val="5.6217892635215469E-2"/>
          <c:y val="0.14776470588235296"/>
          <c:w val="0.92811259169526861"/>
          <c:h val="0.65289909349566622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Sheet1!$A$2:$A$5</c:f>
              <c:strCache>
                <c:ptCount val="2"/>
                <c:pt idx="1">
                  <c:v>Enrichment relations between work and study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Work related to study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2"/>
                <c:pt idx="1">
                  <c:v>Enrichment relations between work and study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1">
                  <c:v>3.4499999999999997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Work does not related to study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2"/>
                <c:pt idx="1">
                  <c:v>Enrichment relations between work and study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1">
                  <c:v>3.22</c:v>
                </c:pt>
              </c:numCache>
            </c:numRef>
          </c:val>
        </c:ser>
        <c:dLbls/>
        <c:gapWidth val="219"/>
        <c:overlap val="-27"/>
        <c:axId val="100879744"/>
        <c:axId val="100885632"/>
      </c:barChart>
      <c:catAx>
        <c:axId val="10087974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100885632"/>
        <c:crosses val="autoZero"/>
        <c:auto val="1"/>
        <c:lblAlgn val="ctr"/>
        <c:lblOffset val="100"/>
      </c:catAx>
      <c:valAx>
        <c:axId val="10088563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100879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50334EE-16D9-4821-9583-94A6D1033221}" type="datetimeFigureOut">
              <a:rPr lang="he-IL" smtClean="0"/>
              <a:pPr/>
              <a:t>ט'/אייר/תשע"ו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5BA7858-F110-44FA-9B12-16B508154D0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4971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ts.oecd.org/index.aspx?queryid=70944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dx.doi.org/10.1787/eag-2015-en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OECD.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(2015),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Education at a Glance 2015: OECD Indicators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OECD Publishing, Paris.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transition from school to work </a:t>
            </a:r>
            <a:r>
              <a:rPr lang="en-US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 </a:t>
            </a:r>
            <a:r>
              <a:rPr lang="en-US" sz="1200" b="1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Trends in the percentage of 15-29 year-olds in education/not in education, employed or not, by educational attainment and gender</a:t>
            </a:r>
            <a:r>
              <a:rPr lang="en-US" sz="1200" b="1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DOI: </a:t>
            </a:r>
            <a:r>
              <a:rPr lang="en-US" sz="1200" b="0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://dx.doi.org/10.1787/eag-2015-en"/>
              </a:rPr>
              <a:t>http://dx.doi.org/10.1787/eag-2015-en</a:t>
            </a:r>
            <a:endParaRPr lang="he-IL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l"/>
            <a:r>
              <a:rPr lang="en-US" dirty="0" err="1" smtClean="0"/>
              <a:t>Quintini</a:t>
            </a:r>
            <a:r>
              <a:rPr lang="en-US" dirty="0" smtClean="0"/>
              <a:t>, G. (2015), “Working and learning: A diversity of patterns”, OECD Social, Employment and Migration Working Papers, No. 169, OECD Publishing, Paris. http://dx.doi.org/10.1787/5jrw4bz6hl43-en</a:t>
            </a:r>
          </a:p>
          <a:p>
            <a:pPr algn="l"/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2679E-7A5F-4F41-BD4A-63D91E28783E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503738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The contribution of contextual factors: type of work and type of students is very limited in these studies. </a:t>
            </a:r>
          </a:p>
          <a:p>
            <a:r>
              <a:rPr lang="he-IL" dirty="0" smtClean="0"/>
              <a:t>תרומתם</a:t>
            </a:r>
            <a:r>
              <a:rPr lang="he-IL" baseline="0" dirty="0" smtClean="0"/>
              <a:t> של סוג העבודה וסוג הסטודנט מוגבלים- </a:t>
            </a:r>
            <a:r>
              <a:rPr lang="he-IL" dirty="0" smtClean="0"/>
              <a:t>כלומר, מחקרים מתעלמים מהיבט</a:t>
            </a:r>
            <a:r>
              <a:rPr lang="he-IL" baseline="0" dirty="0" smtClean="0"/>
              <a:t> זה, או שאין תרומה לסוג העבודה/סוג הסטודנט?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aseline="0" dirty="0" smtClean="0"/>
              <a:t>אולי </a:t>
            </a:r>
            <a:r>
              <a:rPr lang="en-US" sz="1200" dirty="0" smtClean="0"/>
              <a:t>The contribution of contextual factors: type of work and type of students is scarce in these studies. 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BA7858-F110-44FA-9B12-16B508154D0D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552410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BA7858-F110-44FA-9B12-16B508154D0D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984812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32DAF-C4BF-4089-B4F0-EC2636819E34}" type="datetimeFigureOut">
              <a:rPr lang="he-IL" smtClean="0"/>
              <a:pPr/>
              <a:t>ט'/אייר/תשע"ו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DA22601-0807-4B43-A579-0BA69F27E00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226120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32DAF-C4BF-4089-B4F0-EC2636819E34}" type="datetimeFigureOut">
              <a:rPr lang="he-IL" smtClean="0"/>
              <a:pPr/>
              <a:t>ט'/אייר/תשע"ו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DA22601-0807-4B43-A579-0BA69F27E00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51326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32DAF-C4BF-4089-B4F0-EC2636819E34}" type="datetimeFigureOut">
              <a:rPr lang="he-IL" smtClean="0"/>
              <a:pPr/>
              <a:t>ט'/אייר/תשע"ו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DA22601-0807-4B43-A579-0BA69F27E00A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319898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32DAF-C4BF-4089-B4F0-EC2636819E34}" type="datetimeFigureOut">
              <a:rPr lang="he-IL" smtClean="0"/>
              <a:pPr/>
              <a:t>ט'/אייר/תשע"ו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DA22601-0807-4B43-A579-0BA69F27E00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102387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32DAF-C4BF-4089-B4F0-EC2636819E34}" type="datetimeFigureOut">
              <a:rPr lang="he-IL" smtClean="0"/>
              <a:pPr/>
              <a:t>ט'/אייר/תשע"ו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DA22601-0807-4B43-A579-0BA69F27E00A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128209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32DAF-C4BF-4089-B4F0-EC2636819E34}" type="datetimeFigureOut">
              <a:rPr lang="he-IL" smtClean="0"/>
              <a:pPr/>
              <a:t>ט'/אייר/תשע"ו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DA22601-0807-4B43-A579-0BA69F27E00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587970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32DAF-C4BF-4089-B4F0-EC2636819E34}" type="datetimeFigureOut">
              <a:rPr lang="he-IL" smtClean="0"/>
              <a:pPr/>
              <a:t>ט'/אייר/תשע"ו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2601-0807-4B43-A579-0BA69F27E00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1909016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32DAF-C4BF-4089-B4F0-EC2636819E34}" type="datetimeFigureOut">
              <a:rPr lang="he-IL" smtClean="0"/>
              <a:pPr/>
              <a:t>ט'/אייר/תשע"ו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2601-0807-4B43-A579-0BA69F27E00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360063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32DAF-C4BF-4089-B4F0-EC2636819E34}" type="datetimeFigureOut">
              <a:rPr lang="he-IL" smtClean="0"/>
              <a:pPr/>
              <a:t>ט'/אייר/תשע"ו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2601-0807-4B43-A579-0BA69F27E00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06025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32DAF-C4BF-4089-B4F0-EC2636819E34}" type="datetimeFigureOut">
              <a:rPr lang="he-IL" smtClean="0"/>
              <a:pPr/>
              <a:t>ט'/אייר/תשע"ו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DA22601-0807-4B43-A579-0BA69F27E00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468605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32DAF-C4BF-4089-B4F0-EC2636819E34}" type="datetimeFigureOut">
              <a:rPr lang="he-IL" smtClean="0"/>
              <a:pPr/>
              <a:t>ט'/אייר/תשע"ו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DA22601-0807-4B43-A579-0BA69F27E00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448679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32DAF-C4BF-4089-B4F0-EC2636819E34}" type="datetimeFigureOut">
              <a:rPr lang="he-IL" smtClean="0"/>
              <a:pPr/>
              <a:t>ט'/אייר/תשע"ו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DA22601-0807-4B43-A579-0BA69F27E00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682052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32DAF-C4BF-4089-B4F0-EC2636819E34}" type="datetimeFigureOut">
              <a:rPr lang="he-IL" smtClean="0"/>
              <a:pPr/>
              <a:t>ט'/אייר/תשע"ו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2601-0807-4B43-A579-0BA69F27E00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154532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32DAF-C4BF-4089-B4F0-EC2636819E34}" type="datetimeFigureOut">
              <a:rPr lang="he-IL" smtClean="0"/>
              <a:pPr/>
              <a:t>ט'/אייר/תשע"ו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2601-0807-4B43-A579-0BA69F27E00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694832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32DAF-C4BF-4089-B4F0-EC2636819E34}" type="datetimeFigureOut">
              <a:rPr lang="he-IL" smtClean="0"/>
              <a:pPr/>
              <a:t>ט'/אייר/תשע"ו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2601-0807-4B43-A579-0BA69F27E00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903144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32DAF-C4BF-4089-B4F0-EC2636819E34}" type="datetimeFigureOut">
              <a:rPr lang="he-IL" smtClean="0"/>
              <a:pPr/>
              <a:t>ט'/אייר/תשע"ו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DA22601-0807-4B43-A579-0BA69F27E00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266266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32DAF-C4BF-4089-B4F0-EC2636819E34}" type="datetimeFigureOut">
              <a:rPr lang="he-IL" smtClean="0"/>
              <a:pPr/>
              <a:t>ט'/אייר/תשע"ו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DA22601-0807-4B43-A579-0BA69F27E00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181719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1401" y="965201"/>
            <a:ext cx="10463212" cy="2997200"/>
          </a:xfrm>
        </p:spPr>
        <p:txBody>
          <a:bodyPr>
            <a:normAutofit/>
          </a:bodyPr>
          <a:lstStyle/>
          <a:p>
            <a:pPr rtl="0"/>
            <a:r>
              <a:rPr lang="en-US" b="1" dirty="0"/>
              <a:t>The </a:t>
            </a:r>
            <a:r>
              <a:rPr lang="en-US" b="1" dirty="0" smtClean="0"/>
              <a:t>Contribution </a:t>
            </a:r>
            <a:r>
              <a:rPr lang="en-US" b="1" dirty="0"/>
              <a:t>of </a:t>
            </a:r>
            <a:r>
              <a:rPr lang="en-US" b="1" dirty="0" smtClean="0"/>
              <a:t>Type </a:t>
            </a:r>
            <a:r>
              <a:rPr lang="en-US" b="1" dirty="0"/>
              <a:t>of </a:t>
            </a:r>
            <a:r>
              <a:rPr lang="en-US" b="1" dirty="0" smtClean="0"/>
              <a:t>Work </a:t>
            </a:r>
            <a:r>
              <a:rPr lang="en-US" b="1" dirty="0"/>
              <a:t>and </a:t>
            </a:r>
            <a:r>
              <a:rPr lang="en-US" b="1" dirty="0" smtClean="0"/>
              <a:t>Field </a:t>
            </a:r>
            <a:r>
              <a:rPr lang="en-US" b="1" dirty="0"/>
              <a:t>of </a:t>
            </a:r>
            <a:r>
              <a:rPr lang="en-US" b="1" dirty="0" smtClean="0"/>
              <a:t>Study </a:t>
            </a:r>
            <a:r>
              <a:rPr lang="en-US" b="1" dirty="0"/>
              <a:t>to </a:t>
            </a:r>
            <a:r>
              <a:rPr lang="en-US" b="1" dirty="0" smtClean="0"/>
              <a:t>Work-Study Interface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71701" y="4777379"/>
            <a:ext cx="9332912" cy="1126283"/>
          </a:xfrm>
        </p:spPr>
        <p:txBody>
          <a:bodyPr>
            <a:normAutofit fontScale="25000" lnSpcReduction="20000"/>
          </a:bodyPr>
          <a:lstStyle/>
          <a:p>
            <a:r>
              <a:rPr lang="en-US" sz="8600" dirty="0" smtClean="0"/>
              <a:t>Rachel </a:t>
            </a:r>
            <a:r>
              <a:rPr lang="en-US" sz="8600" dirty="0" err="1" smtClean="0"/>
              <a:t>Gali</a:t>
            </a:r>
            <a:r>
              <a:rPr lang="en-US" sz="8600" dirty="0" smtClean="0"/>
              <a:t> </a:t>
            </a:r>
            <a:r>
              <a:rPr lang="en-US" sz="8600" dirty="0" err="1" smtClean="0"/>
              <a:t>Cinamon</a:t>
            </a:r>
            <a:endParaRPr lang="en-US" sz="8600" dirty="0" smtClean="0"/>
          </a:p>
          <a:p>
            <a:r>
              <a:rPr lang="en-US" sz="8600" dirty="0" smtClean="0"/>
              <a:t>Tel Aviv University</a:t>
            </a:r>
          </a:p>
          <a:p>
            <a:r>
              <a:rPr lang="en-US" sz="8600" dirty="0" smtClean="0"/>
              <a:t>This study was supported by the Rothschild Foundation </a:t>
            </a:r>
          </a:p>
          <a:p>
            <a:r>
              <a:rPr lang="en-US" dirty="0" smtClean="0"/>
              <a:t> </a:t>
            </a:r>
            <a:r>
              <a:rPr lang="he-IL" dirty="0" smtClean="0"/>
              <a:t> </a:t>
            </a:r>
            <a:endParaRPr lang="he-I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04" t="5097" r="681" b="10924"/>
          <a:stretch/>
        </p:blipFill>
        <p:spPr>
          <a:xfrm>
            <a:off x="9195658" y="150223"/>
            <a:ext cx="2801904" cy="925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1886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Participants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7821" y="1346201"/>
            <a:ext cx="10610193" cy="4881178"/>
          </a:xfrm>
        </p:spPr>
        <p:txBody>
          <a:bodyPr>
            <a:noAutofit/>
          </a:bodyPr>
          <a:lstStyle/>
          <a:p>
            <a:pPr algn="l" rtl="0"/>
            <a:r>
              <a:rPr lang="en-US" sz="2000" dirty="0" smtClean="0"/>
              <a:t>419 </a:t>
            </a:r>
            <a:r>
              <a:rPr lang="en-US" sz="2000" dirty="0"/>
              <a:t>Israeli </a:t>
            </a:r>
            <a:r>
              <a:rPr lang="en-US" sz="2000" dirty="0" smtClean="0"/>
              <a:t>undergraduate working university students.</a:t>
            </a:r>
          </a:p>
          <a:p>
            <a:pPr algn="l" rtl="0"/>
            <a:r>
              <a:rPr lang="en-US" sz="2000" dirty="0" smtClean="0"/>
              <a:t>Age range between 19-30 </a:t>
            </a:r>
            <a:r>
              <a:rPr lang="en-US" sz="2000" dirty="0"/>
              <a:t>(</a:t>
            </a:r>
            <a:r>
              <a:rPr lang="en-US" sz="2000" i="1" dirty="0" smtClean="0"/>
              <a:t>M </a:t>
            </a:r>
            <a:r>
              <a:rPr lang="en-US" sz="2000" dirty="0" smtClean="0"/>
              <a:t>= 24.9; </a:t>
            </a:r>
            <a:r>
              <a:rPr lang="en-US" sz="2000" i="1" dirty="0" smtClean="0"/>
              <a:t>SD </a:t>
            </a:r>
            <a:r>
              <a:rPr lang="en-US" sz="2000" dirty="0" smtClean="0"/>
              <a:t>= 2.50).</a:t>
            </a:r>
          </a:p>
          <a:p>
            <a:pPr algn="l" rtl="0"/>
            <a:r>
              <a:rPr lang="en-US" sz="2000" dirty="0" smtClean="0"/>
              <a:t>48% of </a:t>
            </a:r>
            <a:r>
              <a:rPr lang="en-US" sz="2000" dirty="0"/>
              <a:t>the participants </a:t>
            </a:r>
            <a:r>
              <a:rPr lang="en-US" sz="2000" dirty="0" smtClean="0"/>
              <a:t>were female. </a:t>
            </a:r>
          </a:p>
          <a:p>
            <a:pPr algn="l" rtl="0"/>
            <a:r>
              <a:rPr lang="en-US" sz="2000" dirty="0" smtClean="0"/>
              <a:t>79% </a:t>
            </a:r>
            <a:r>
              <a:rPr lang="en-US" sz="2000" dirty="0"/>
              <a:t>Jews, </a:t>
            </a:r>
            <a:r>
              <a:rPr lang="en-US" sz="2000" dirty="0" smtClean="0"/>
              <a:t>10% </a:t>
            </a:r>
            <a:r>
              <a:rPr lang="en-US" sz="2000" dirty="0"/>
              <a:t>Muslims, </a:t>
            </a:r>
            <a:r>
              <a:rPr lang="en-US" sz="2000" dirty="0" smtClean="0"/>
              <a:t>3.1% </a:t>
            </a:r>
            <a:r>
              <a:rPr lang="en-US" sz="2000" dirty="0"/>
              <a:t>Christians, and </a:t>
            </a:r>
            <a:r>
              <a:rPr lang="en-US" sz="2000" dirty="0" smtClean="0"/>
              <a:t>3.4% </a:t>
            </a:r>
            <a:r>
              <a:rPr lang="en-US" sz="2000" dirty="0"/>
              <a:t>Druze (the </a:t>
            </a:r>
            <a:r>
              <a:rPr lang="en-US" sz="2000" dirty="0" smtClean="0"/>
              <a:t>remaining participants </a:t>
            </a:r>
            <a:r>
              <a:rPr lang="en-US" sz="2000" dirty="0"/>
              <a:t>did not </a:t>
            </a:r>
            <a:r>
              <a:rPr lang="en-US" sz="2000" dirty="0" smtClean="0"/>
              <a:t>indicate </a:t>
            </a:r>
            <a:r>
              <a:rPr lang="en-US" sz="2000" dirty="0"/>
              <a:t>their </a:t>
            </a:r>
            <a:r>
              <a:rPr lang="en-US" sz="2000" dirty="0" smtClean="0"/>
              <a:t>religion).   </a:t>
            </a:r>
          </a:p>
          <a:p>
            <a:pPr algn="l" rtl="0"/>
            <a:r>
              <a:rPr lang="en-US" sz="2000" dirty="0" smtClean="0"/>
              <a:t>Most </a:t>
            </a:r>
            <a:r>
              <a:rPr lang="en-US" sz="2000" dirty="0"/>
              <a:t>of the participants </a:t>
            </a:r>
            <a:r>
              <a:rPr lang="en-US" sz="2000" dirty="0" smtClean="0"/>
              <a:t>(85.7%) were </a:t>
            </a:r>
            <a:r>
              <a:rPr lang="en-US" sz="2000" dirty="0"/>
              <a:t>born in </a:t>
            </a:r>
            <a:r>
              <a:rPr lang="en-US" sz="2000" dirty="0" smtClean="0"/>
              <a:t>Israel, 4.5% </a:t>
            </a:r>
            <a:r>
              <a:rPr lang="en-US" sz="2000" dirty="0"/>
              <a:t>were born in Europe </a:t>
            </a:r>
            <a:r>
              <a:rPr lang="en-US" sz="2000" dirty="0" smtClean="0"/>
              <a:t>or </a:t>
            </a:r>
            <a:r>
              <a:rPr lang="en-US" sz="2000" dirty="0"/>
              <a:t>in America, and </a:t>
            </a:r>
            <a:r>
              <a:rPr lang="en-US" sz="2000" dirty="0" smtClean="0"/>
              <a:t>8.5% participants were </a:t>
            </a:r>
            <a:r>
              <a:rPr lang="en-US" sz="2000" dirty="0"/>
              <a:t>born </a:t>
            </a:r>
            <a:r>
              <a:rPr lang="en-US" sz="2000" dirty="0" smtClean="0"/>
              <a:t>in the FSU. </a:t>
            </a:r>
          </a:p>
          <a:p>
            <a:pPr algn="l" rtl="0"/>
            <a:r>
              <a:rPr lang="en-US" sz="2000" dirty="0" smtClean="0"/>
              <a:t>The </a:t>
            </a:r>
            <a:r>
              <a:rPr lang="en-US" sz="2000" dirty="0"/>
              <a:t>majority of the participants </a:t>
            </a:r>
            <a:r>
              <a:rPr lang="en-US" sz="2000" dirty="0" smtClean="0"/>
              <a:t>were single </a:t>
            </a:r>
            <a:r>
              <a:rPr lang="en-US" sz="2000" dirty="0"/>
              <a:t>(</a:t>
            </a:r>
            <a:r>
              <a:rPr lang="en-US" sz="2000" dirty="0" smtClean="0"/>
              <a:t>66.3%), 90 </a:t>
            </a:r>
            <a:r>
              <a:rPr lang="en-US" sz="2000" dirty="0"/>
              <a:t>(21.5%) </a:t>
            </a:r>
            <a:r>
              <a:rPr lang="en-US" sz="2000" dirty="0" smtClean="0"/>
              <a:t>were </a:t>
            </a:r>
            <a:r>
              <a:rPr lang="en-US" sz="2000" dirty="0"/>
              <a:t>in a romantic </a:t>
            </a:r>
            <a:r>
              <a:rPr lang="en-US" sz="2000" dirty="0" smtClean="0"/>
              <a:t>relationship, 51 (12.2%) were married. </a:t>
            </a:r>
            <a:endParaRPr lang="en-US" sz="2000" dirty="0"/>
          </a:p>
          <a:p>
            <a:pPr algn="l" rtl="0"/>
            <a:r>
              <a:rPr lang="en-US" sz="2000" dirty="0" smtClean="0"/>
              <a:t>245 were students in exact sciences, life science and engineers and  174 were enrolled in social science and humanities.</a:t>
            </a:r>
          </a:p>
          <a:p>
            <a:pPr algn="l" rtl="0"/>
            <a:r>
              <a:rPr lang="en-US" sz="2000" dirty="0" smtClean="0"/>
              <a:t>All the participants worked at an average of 60.92 monthly hours (</a:t>
            </a:r>
            <a:r>
              <a:rPr lang="en-US" sz="2000" i="1" dirty="0" smtClean="0"/>
              <a:t>SD</a:t>
            </a:r>
            <a:r>
              <a:rPr lang="en-US" sz="2000" dirty="0" smtClean="0"/>
              <a:t>=42.42). 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xmlns="" val="35269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Financial Support</a:t>
            </a:r>
            <a:endParaRPr lang="he-IL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06379979"/>
              </p:ext>
            </p:extLst>
          </p:nvPr>
        </p:nvGraphicFramePr>
        <p:xfrm>
          <a:off x="1816100" y="1295400"/>
          <a:ext cx="9688512" cy="4210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19086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Living Arrangement </a:t>
            </a:r>
            <a:endParaRPr lang="he-IL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64229937"/>
              </p:ext>
            </p:extLst>
          </p:nvPr>
        </p:nvGraphicFramePr>
        <p:xfrm>
          <a:off x="1447800" y="1562100"/>
          <a:ext cx="10056813" cy="434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89327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2901" y="624110"/>
            <a:ext cx="9891712" cy="1280890"/>
          </a:xfrm>
        </p:spPr>
        <p:txBody>
          <a:bodyPr/>
          <a:lstStyle/>
          <a:p>
            <a:pPr algn="l" rtl="0"/>
            <a:r>
              <a:rPr lang="en-US" b="1" dirty="0" smtClean="0"/>
              <a:t>Measures</a:t>
            </a:r>
            <a:r>
              <a:rPr lang="en-US" dirty="0" smtClean="0"/>
              <a:t> 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5700" y="1562100"/>
            <a:ext cx="10198100" cy="4614863"/>
          </a:xfrm>
        </p:spPr>
        <p:txBody>
          <a:bodyPr/>
          <a:lstStyle/>
          <a:p>
            <a:pPr algn="l" rtl="0"/>
            <a:r>
              <a:rPr lang="en-US" b="1" i="1" dirty="0" smtClean="0"/>
              <a:t>Work-Study Conflict (WSC)</a:t>
            </a:r>
            <a:r>
              <a:rPr lang="en-US" i="1" dirty="0" smtClean="0"/>
              <a:t>:</a:t>
            </a:r>
            <a:r>
              <a:rPr lang="en-US" dirty="0" smtClean="0"/>
              <a:t> </a:t>
            </a:r>
            <a:r>
              <a:rPr lang="en-US" dirty="0"/>
              <a:t>Eight </a:t>
            </a:r>
            <a:r>
              <a:rPr lang="en-US" dirty="0" smtClean="0"/>
              <a:t>items, </a:t>
            </a:r>
            <a:r>
              <a:rPr lang="en-US" dirty="0"/>
              <a:t>measuring the degree to which work and study </a:t>
            </a:r>
            <a:r>
              <a:rPr lang="en-US" dirty="0" smtClean="0"/>
              <a:t>negatively interfere with each </a:t>
            </a:r>
            <a:r>
              <a:rPr lang="en-US" dirty="0"/>
              <a:t>other </a:t>
            </a:r>
            <a:r>
              <a:rPr lang="en-US" dirty="0" smtClean="0"/>
              <a:t>(Cinamon, 2015). </a:t>
            </a:r>
          </a:p>
          <a:p>
            <a:pPr algn="l" rtl="0"/>
            <a:r>
              <a:rPr lang="en-US" b="1" i="1" dirty="0" smtClean="0"/>
              <a:t>Work-Study Enrichment (WSE)</a:t>
            </a:r>
            <a:r>
              <a:rPr lang="en-US" dirty="0" smtClean="0"/>
              <a:t>: Nine items, measuring the degree </a:t>
            </a:r>
            <a:r>
              <a:rPr lang="en-US" dirty="0"/>
              <a:t>to which work and </a:t>
            </a:r>
            <a:r>
              <a:rPr lang="en-US" dirty="0" smtClean="0"/>
              <a:t>study  experiences were mutually enhanced (Cinamon, 2015). </a:t>
            </a:r>
          </a:p>
          <a:p>
            <a:pPr algn="l" rtl="0"/>
            <a:r>
              <a:rPr lang="en-US" b="1" dirty="0"/>
              <a:t>Educational Plans</a:t>
            </a:r>
            <a:r>
              <a:rPr lang="en-US" dirty="0"/>
              <a:t>: Measured with one question: </a:t>
            </a:r>
            <a:r>
              <a:rPr lang="en-US" i="1" dirty="0" smtClean="0"/>
              <a:t>What </a:t>
            </a:r>
            <a:r>
              <a:rPr lang="en-US" i="1" dirty="0"/>
              <a:t>are your plans regarding your education/your studies</a:t>
            </a:r>
            <a:r>
              <a:rPr lang="en-US" dirty="0"/>
              <a:t>?  With four options: 1. Planning to quit  my current studies. </a:t>
            </a:r>
            <a:r>
              <a:rPr lang="en-US" dirty="0" smtClean="0"/>
              <a:t>         2</a:t>
            </a:r>
            <a:r>
              <a:rPr lang="en-US" dirty="0"/>
              <a:t>. Considering </a:t>
            </a:r>
            <a:r>
              <a:rPr lang="en-US" dirty="0" smtClean="0"/>
              <a:t>leaving my </a:t>
            </a:r>
            <a:r>
              <a:rPr lang="en-US" dirty="0"/>
              <a:t>current studies. 3. Planning to complete my current degree. 4. Planning to continue to an advanced degree after completing the current degree. </a:t>
            </a:r>
          </a:p>
          <a:p>
            <a:pPr algn="l" rtl="0"/>
            <a:r>
              <a:rPr lang="en-US" b="1" dirty="0" smtClean="0"/>
              <a:t>Life Satisfaction</a:t>
            </a:r>
            <a:r>
              <a:rPr lang="en-US" dirty="0" smtClean="0"/>
              <a:t>: Five items, measuring </a:t>
            </a:r>
            <a:r>
              <a:rPr lang="en-US" dirty="0"/>
              <a:t>s</a:t>
            </a:r>
            <a:r>
              <a:rPr lang="en-US" dirty="0" smtClean="0"/>
              <a:t>atisfaction from life (</a:t>
            </a:r>
            <a:r>
              <a:rPr lang="en-US" dirty="0" err="1" smtClean="0"/>
              <a:t>Diener</a:t>
            </a:r>
            <a:r>
              <a:rPr lang="en-US" dirty="0" smtClean="0"/>
              <a:t>, Emmons, Larsen, &amp; Griffin, 1985).</a:t>
            </a:r>
          </a:p>
        </p:txBody>
      </p:sp>
    </p:spTree>
    <p:extLst>
      <p:ext uri="{BB962C8B-B14F-4D97-AF65-F5344CB8AC3E}">
        <p14:creationId xmlns:p14="http://schemas.microsoft.com/office/powerpoint/2010/main" xmlns="" val="421419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0500" y="1358900"/>
            <a:ext cx="10044112" cy="4539622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sz="2000" b="1" dirty="0"/>
              <a:t>Educational Plans</a:t>
            </a:r>
            <a:r>
              <a:rPr lang="en-US" sz="2000" dirty="0"/>
              <a:t>: </a:t>
            </a:r>
            <a:r>
              <a:rPr lang="en-US" sz="2000" dirty="0" smtClean="0"/>
              <a:t>Measured </a:t>
            </a:r>
            <a:r>
              <a:rPr lang="en-US" sz="2000" dirty="0"/>
              <a:t>with one question: </a:t>
            </a:r>
            <a:r>
              <a:rPr lang="en-US" sz="2000" i="1" dirty="0"/>
              <a:t>What are your plans regarding your education/your studies</a:t>
            </a:r>
            <a:r>
              <a:rPr lang="en-US" sz="2000" dirty="0"/>
              <a:t>?  With four options: 1. Planning to </a:t>
            </a:r>
            <a:r>
              <a:rPr lang="en-US" sz="2000" dirty="0" smtClean="0"/>
              <a:t>leave  my </a:t>
            </a:r>
            <a:r>
              <a:rPr lang="en-US" sz="2000" dirty="0"/>
              <a:t>current studies. 2. Considering to </a:t>
            </a:r>
            <a:r>
              <a:rPr lang="en-US" sz="2000" dirty="0" smtClean="0"/>
              <a:t>leave </a:t>
            </a:r>
            <a:r>
              <a:rPr lang="en-US" sz="2000" dirty="0"/>
              <a:t>my current studies. 3. Planning to </a:t>
            </a:r>
            <a:r>
              <a:rPr lang="en-US" sz="2000" dirty="0" smtClean="0"/>
              <a:t>complete </a:t>
            </a:r>
            <a:r>
              <a:rPr lang="en-US" sz="2000" dirty="0"/>
              <a:t>my current degree. 4. Planning to continue to </a:t>
            </a:r>
            <a:r>
              <a:rPr lang="en-US" sz="2000" dirty="0" smtClean="0"/>
              <a:t>an advanced </a:t>
            </a:r>
            <a:r>
              <a:rPr lang="en-US" sz="2000" dirty="0"/>
              <a:t>degree after </a:t>
            </a:r>
            <a:r>
              <a:rPr lang="en-US" sz="2000" dirty="0" smtClean="0"/>
              <a:t>completing </a:t>
            </a:r>
            <a:r>
              <a:rPr lang="en-US" sz="2000" dirty="0"/>
              <a:t>the current degree. </a:t>
            </a:r>
          </a:p>
          <a:p>
            <a:pPr algn="l" rtl="0"/>
            <a:r>
              <a:rPr lang="en-US" sz="2000" b="1" dirty="0" smtClean="0"/>
              <a:t>Economic </a:t>
            </a:r>
            <a:r>
              <a:rPr lang="en-US" sz="2000" b="1" dirty="0"/>
              <a:t>Support</a:t>
            </a:r>
            <a:r>
              <a:rPr lang="en-US" sz="2000" dirty="0"/>
              <a:t>: </a:t>
            </a:r>
            <a:r>
              <a:rPr lang="en-US" sz="2000" dirty="0" smtClean="0"/>
              <a:t>Measured </a:t>
            </a:r>
            <a:r>
              <a:rPr lang="en-US" sz="2000" dirty="0"/>
              <a:t>with one question: </a:t>
            </a:r>
            <a:r>
              <a:rPr lang="en-US" sz="2000" i="1" dirty="0" smtClean="0"/>
              <a:t>Are you receiving financial  support?, </a:t>
            </a:r>
            <a:r>
              <a:rPr lang="en-US" sz="2000" dirty="0"/>
              <a:t>with five options</a:t>
            </a:r>
            <a:r>
              <a:rPr lang="en-US" sz="2000" i="1" dirty="0"/>
              <a:t>:</a:t>
            </a:r>
            <a:r>
              <a:rPr lang="en-US" sz="2000" dirty="0"/>
              <a:t> </a:t>
            </a:r>
            <a:r>
              <a:rPr lang="en-US" sz="2000" dirty="0" smtClean="0"/>
              <a:t>                                                                                              1</a:t>
            </a:r>
            <a:r>
              <a:rPr lang="en-US" sz="2000" dirty="0"/>
              <a:t>. Not at </a:t>
            </a:r>
            <a:r>
              <a:rPr lang="en-US" sz="2000" dirty="0" smtClean="0"/>
              <a:t>all;  </a:t>
            </a:r>
            <a:r>
              <a:rPr lang="en-US" sz="2000" dirty="0"/>
              <a:t>2. </a:t>
            </a:r>
            <a:r>
              <a:rPr lang="en-US" sz="2000" dirty="0" smtClean="0"/>
              <a:t>Receive </a:t>
            </a:r>
            <a:r>
              <a:rPr lang="en-US" sz="2000" dirty="0"/>
              <a:t>minimum </a:t>
            </a:r>
            <a:r>
              <a:rPr lang="en-US" sz="2000" dirty="0" smtClean="0"/>
              <a:t>support; 3</a:t>
            </a:r>
            <a:r>
              <a:rPr lang="en-US" sz="2000" dirty="0"/>
              <a:t>. </a:t>
            </a:r>
            <a:r>
              <a:rPr lang="en-US" sz="2000" dirty="0" smtClean="0"/>
              <a:t>Receive support; </a:t>
            </a:r>
            <a:r>
              <a:rPr lang="en-US" sz="2000" dirty="0"/>
              <a:t>4. </a:t>
            </a:r>
            <a:r>
              <a:rPr lang="en-US" sz="2000" dirty="0" smtClean="0"/>
              <a:t>Receive </a:t>
            </a:r>
            <a:r>
              <a:rPr lang="en-US" sz="2000" dirty="0"/>
              <a:t>good </a:t>
            </a:r>
            <a:r>
              <a:rPr lang="en-US" sz="2000" dirty="0" smtClean="0"/>
              <a:t>support; </a:t>
            </a:r>
            <a:r>
              <a:rPr lang="en-US" sz="2000" dirty="0"/>
              <a:t>5. </a:t>
            </a:r>
            <a:r>
              <a:rPr lang="en-US" sz="2000" dirty="0" smtClean="0"/>
              <a:t>Receive </a:t>
            </a:r>
            <a:r>
              <a:rPr lang="en-US" sz="2000" dirty="0"/>
              <a:t>very good / generous </a:t>
            </a:r>
            <a:r>
              <a:rPr lang="en-US" sz="2000" dirty="0" smtClean="0"/>
              <a:t>support.</a:t>
            </a:r>
          </a:p>
          <a:p>
            <a:pPr algn="l" rtl="0"/>
            <a:endParaRPr lang="en-US" sz="2000" dirty="0" smtClean="0"/>
          </a:p>
          <a:p>
            <a:pPr algn="l" rtl="0"/>
            <a:r>
              <a:rPr lang="en-US" sz="2400" dirty="0" smtClean="0"/>
              <a:t>Test of the measurement model demonstrate a good fit : </a:t>
            </a:r>
          </a:p>
          <a:p>
            <a:pPr marL="0" indent="0" algn="l" rtl="0">
              <a:buNone/>
            </a:pPr>
            <a:r>
              <a:rPr lang="en-US" sz="2400" dirty="0" smtClean="0"/>
              <a:t>χ²= 599.98; (</a:t>
            </a:r>
            <a:r>
              <a:rPr lang="en-US" sz="2400" i="1" dirty="0" smtClean="0"/>
              <a:t>p</a:t>
            </a:r>
            <a:r>
              <a:rPr lang="en-US" sz="2400" dirty="0" smtClean="0"/>
              <a:t>&lt;.001); χ²/</a:t>
            </a:r>
            <a:r>
              <a:rPr lang="en-US" sz="2400" dirty="0" err="1" smtClean="0"/>
              <a:t>df</a:t>
            </a:r>
            <a:r>
              <a:rPr lang="en-US" sz="2400" dirty="0" smtClean="0"/>
              <a:t>=6; GFI=.91; RMSEA=.09;</a:t>
            </a:r>
          </a:p>
          <a:p>
            <a:pPr marL="0" indent="0" algn="l" rtl="0">
              <a:buNone/>
            </a:pPr>
            <a:r>
              <a:rPr lang="en-US" sz="2400" b="1" i="1" dirty="0" smtClean="0"/>
              <a:t>Incremental fit measures</a:t>
            </a:r>
            <a:r>
              <a:rPr lang="en-US" sz="2400" dirty="0" smtClean="0"/>
              <a:t>: IFI=.96; TLI=.94; CFI=.96.</a:t>
            </a:r>
          </a:p>
          <a:p>
            <a:pPr marL="0" indent="0" algn="l" rtl="0">
              <a:buNone/>
            </a:pPr>
            <a:r>
              <a:rPr lang="en-US" sz="2400" b="1" i="1" dirty="0" smtClean="0"/>
              <a:t>Parsimonious fit measure</a:t>
            </a:r>
            <a:r>
              <a:rPr lang="en-US" sz="2400" dirty="0" smtClean="0"/>
              <a:t>: PGFI=.59; PNFI=.68; PCFI=.69. </a:t>
            </a:r>
          </a:p>
          <a:p>
            <a:pPr algn="l" rtl="0"/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xmlns="" val="256898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0401" y="624110"/>
            <a:ext cx="9574212" cy="1280890"/>
          </a:xfrm>
        </p:spPr>
        <p:txBody>
          <a:bodyPr/>
          <a:lstStyle/>
          <a:p>
            <a:r>
              <a:rPr lang="en-US" b="1" dirty="0" smtClean="0"/>
              <a:t>Results</a:t>
            </a:r>
            <a:r>
              <a:rPr lang="en-US" dirty="0" smtClean="0"/>
              <a:t> 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4600" y="1549400"/>
            <a:ext cx="9980613" cy="4660900"/>
          </a:xfrm>
        </p:spPr>
        <p:txBody>
          <a:bodyPr>
            <a:normAutofit/>
          </a:bodyPr>
          <a:lstStyle/>
          <a:p>
            <a:pPr algn="l" rtl="0"/>
            <a:r>
              <a:rPr lang="en-US" sz="3200" b="1" dirty="0" smtClean="0"/>
              <a:t>The </a:t>
            </a:r>
            <a:r>
              <a:rPr lang="en-US" sz="3200" b="1" dirty="0"/>
              <a:t>model fit indices </a:t>
            </a:r>
            <a:r>
              <a:rPr lang="en-US" sz="3200" b="1" dirty="0" smtClean="0"/>
              <a:t>of the structural model were satisfied</a:t>
            </a:r>
            <a:r>
              <a:rPr lang="en-US" sz="3200" dirty="0"/>
              <a:t>: </a:t>
            </a:r>
            <a:endParaRPr lang="en-US" sz="3200" dirty="0" smtClean="0"/>
          </a:p>
          <a:p>
            <a:pPr marL="0" indent="0" algn="l" rtl="0">
              <a:buNone/>
            </a:pPr>
            <a:r>
              <a:rPr lang="en-US" sz="3200" dirty="0" smtClean="0"/>
              <a:t>Absolute </a:t>
            </a:r>
            <a:r>
              <a:rPr lang="en-US" sz="3200" dirty="0"/>
              <a:t>fit measures: χ²= </a:t>
            </a:r>
            <a:r>
              <a:rPr lang="en-US" sz="3200" dirty="0" smtClean="0"/>
              <a:t>122/034; </a:t>
            </a:r>
            <a:r>
              <a:rPr lang="en-US" sz="3200" dirty="0"/>
              <a:t>(</a:t>
            </a:r>
            <a:r>
              <a:rPr lang="en-US" sz="3200" i="1" dirty="0"/>
              <a:t>p</a:t>
            </a:r>
            <a:r>
              <a:rPr lang="en-US" sz="3200" dirty="0"/>
              <a:t>&lt;.001); </a:t>
            </a:r>
            <a:r>
              <a:rPr lang="en-US" sz="3200" dirty="0" smtClean="0"/>
              <a:t>χ²/</a:t>
            </a:r>
            <a:r>
              <a:rPr lang="en-US" sz="3200" i="1" dirty="0" err="1" smtClean="0"/>
              <a:t>df</a:t>
            </a:r>
            <a:r>
              <a:rPr lang="en-US" sz="3200" dirty="0" smtClean="0"/>
              <a:t>=1.907; </a:t>
            </a:r>
            <a:r>
              <a:rPr lang="en-US" sz="3200" dirty="0"/>
              <a:t>GFI=.</a:t>
            </a:r>
            <a:r>
              <a:rPr lang="en-US" sz="3200" dirty="0" smtClean="0"/>
              <a:t>963</a:t>
            </a:r>
            <a:r>
              <a:rPr lang="en-US" sz="3200" dirty="0"/>
              <a:t>; RMSEA=.</a:t>
            </a:r>
            <a:r>
              <a:rPr lang="en-US" sz="3200" dirty="0" smtClean="0"/>
              <a:t>047;</a:t>
            </a:r>
          </a:p>
          <a:p>
            <a:pPr marL="0" indent="0" algn="l" rtl="0">
              <a:buNone/>
            </a:pPr>
            <a:r>
              <a:rPr lang="en-US" sz="3200" dirty="0" smtClean="0"/>
              <a:t>Incremental </a:t>
            </a:r>
            <a:r>
              <a:rPr lang="en-US" sz="3200" dirty="0"/>
              <a:t>fit measures: </a:t>
            </a:r>
            <a:r>
              <a:rPr lang="en-US" sz="3200" dirty="0" smtClean="0"/>
              <a:t>NFI</a:t>
            </a:r>
            <a:r>
              <a:rPr lang="en-US" sz="3200" dirty="0"/>
              <a:t>=.</a:t>
            </a:r>
            <a:r>
              <a:rPr lang="en-US" sz="3200" dirty="0" smtClean="0"/>
              <a:t>920; </a:t>
            </a:r>
            <a:r>
              <a:rPr lang="en-US" sz="3200" dirty="0"/>
              <a:t>TLI=.</a:t>
            </a:r>
            <a:r>
              <a:rPr lang="en-US" sz="3200" dirty="0" smtClean="0"/>
              <a:t>933; </a:t>
            </a:r>
            <a:r>
              <a:rPr lang="en-US" sz="3200" dirty="0"/>
              <a:t>CFI=.</a:t>
            </a:r>
            <a:r>
              <a:rPr lang="en-US" sz="3200" dirty="0" smtClean="0"/>
              <a:t>959. </a:t>
            </a:r>
          </a:p>
          <a:p>
            <a:pPr marL="0" indent="0" algn="l" rtl="0">
              <a:buNone/>
            </a:pPr>
            <a:r>
              <a:rPr lang="en-US" sz="3200" dirty="0" smtClean="0"/>
              <a:t>Parsimonious </a:t>
            </a:r>
            <a:r>
              <a:rPr lang="en-US" sz="3200" dirty="0"/>
              <a:t>fit measure: PGFI=.61; PNFI</a:t>
            </a:r>
            <a:r>
              <a:rPr lang="en-US" sz="3200" dirty="0" smtClean="0"/>
              <a:t>=.561; </a:t>
            </a:r>
            <a:r>
              <a:rPr lang="en-US" sz="3200" dirty="0"/>
              <a:t>PCFI</a:t>
            </a:r>
            <a:r>
              <a:rPr lang="en-US" sz="3200" dirty="0" smtClean="0"/>
              <a:t>=.585.</a:t>
            </a:r>
          </a:p>
          <a:p>
            <a:pPr marL="0" indent="0" algn="l" rtl="0">
              <a:buNone/>
            </a:pP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xmlns="" val="191973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אליפסה 1"/>
          <p:cNvSpPr/>
          <p:nvPr/>
        </p:nvSpPr>
        <p:spPr>
          <a:xfrm>
            <a:off x="9364796" y="2965720"/>
            <a:ext cx="2088232" cy="1440160"/>
          </a:xfrm>
          <a:prstGeom prst="ellipse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TextBox 2"/>
          <p:cNvSpPr txBox="1"/>
          <p:nvPr/>
        </p:nvSpPr>
        <p:spPr>
          <a:xfrm>
            <a:off x="9531927" y="1327970"/>
            <a:ext cx="192578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Life Satisfaction</a:t>
            </a:r>
            <a:endParaRPr lang="he-IL" sz="2400" b="1" dirty="0" smtClean="0"/>
          </a:p>
        </p:txBody>
      </p:sp>
      <p:sp>
        <p:nvSpPr>
          <p:cNvPr id="4" name="אליפסה 3"/>
          <p:cNvSpPr/>
          <p:nvPr/>
        </p:nvSpPr>
        <p:spPr>
          <a:xfrm>
            <a:off x="9295524" y="4884962"/>
            <a:ext cx="2088232" cy="1440160"/>
          </a:xfrm>
          <a:prstGeom prst="ellipse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9282546" y="5163367"/>
            <a:ext cx="2092035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Educational Plans</a:t>
            </a:r>
            <a:endParaRPr lang="he-IL" sz="2400" b="1" dirty="0" smtClean="0"/>
          </a:p>
        </p:txBody>
      </p:sp>
      <p:sp>
        <p:nvSpPr>
          <p:cNvPr id="6" name="אליפסה 5"/>
          <p:cNvSpPr/>
          <p:nvPr/>
        </p:nvSpPr>
        <p:spPr>
          <a:xfrm>
            <a:off x="9446615" y="1158446"/>
            <a:ext cx="2088232" cy="1440160"/>
          </a:xfrm>
          <a:prstGeom prst="ellipse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2106961" y="2273513"/>
            <a:ext cx="1897002" cy="913041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2120103" y="4102308"/>
            <a:ext cx="1828443" cy="913041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TextBox 15"/>
          <p:cNvSpPr txBox="1"/>
          <p:nvPr/>
        </p:nvSpPr>
        <p:spPr>
          <a:xfrm>
            <a:off x="2136692" y="4174316"/>
            <a:ext cx="174258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Type of Work </a:t>
            </a:r>
            <a:endParaRPr lang="he-IL" sz="2400" b="1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2106961" y="2345521"/>
            <a:ext cx="188314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Field of Study</a:t>
            </a:r>
            <a:endParaRPr lang="he-IL" sz="2400" b="1" dirty="0" smtClean="0"/>
          </a:p>
        </p:txBody>
      </p:sp>
      <p:sp>
        <p:nvSpPr>
          <p:cNvPr id="18" name="אליפסה 17"/>
          <p:cNvSpPr/>
          <p:nvPr/>
        </p:nvSpPr>
        <p:spPr>
          <a:xfrm>
            <a:off x="5690709" y="2095605"/>
            <a:ext cx="2088232" cy="1440160"/>
          </a:xfrm>
          <a:prstGeom prst="ellipse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TextBox 18"/>
          <p:cNvSpPr txBox="1"/>
          <p:nvPr/>
        </p:nvSpPr>
        <p:spPr>
          <a:xfrm>
            <a:off x="5906733" y="2563746"/>
            <a:ext cx="15841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Conflict</a:t>
            </a:r>
            <a:endParaRPr lang="he-IL" sz="2400" b="1" dirty="0"/>
          </a:p>
        </p:txBody>
      </p:sp>
      <p:sp>
        <p:nvSpPr>
          <p:cNvPr id="20" name="אליפסה 19"/>
          <p:cNvSpPr/>
          <p:nvPr/>
        </p:nvSpPr>
        <p:spPr>
          <a:xfrm>
            <a:off x="5618700" y="3887414"/>
            <a:ext cx="2088232" cy="1440160"/>
          </a:xfrm>
          <a:prstGeom prst="ellipse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TextBox 20"/>
          <p:cNvSpPr txBox="1"/>
          <p:nvPr/>
        </p:nvSpPr>
        <p:spPr>
          <a:xfrm>
            <a:off x="5735782" y="4410974"/>
            <a:ext cx="186596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Enrichment</a:t>
            </a:r>
            <a:endParaRPr lang="he-IL" sz="2400" b="1" dirty="0" smtClean="0"/>
          </a:p>
        </p:txBody>
      </p:sp>
      <p:pic>
        <p:nvPicPr>
          <p:cNvPr id="25" name="תמונה 24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703" t="75321" r="37955" b="18518"/>
          <a:stretch>
            <a:fillRect/>
          </a:stretch>
        </p:blipFill>
        <p:spPr bwMode="auto">
          <a:xfrm>
            <a:off x="1248870" y="6260780"/>
            <a:ext cx="6331282" cy="348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6" name="קבוצה 42"/>
          <p:cNvGrpSpPr/>
          <p:nvPr/>
        </p:nvGrpSpPr>
        <p:grpSpPr>
          <a:xfrm>
            <a:off x="1412389" y="5067075"/>
            <a:ext cx="504056" cy="386328"/>
            <a:chOff x="2771800" y="5058896"/>
            <a:chExt cx="504056" cy="386328"/>
          </a:xfrm>
          <a:noFill/>
        </p:grpSpPr>
        <p:sp>
          <p:nvSpPr>
            <p:cNvPr id="27" name="אליפסה 26"/>
            <p:cNvSpPr/>
            <p:nvPr/>
          </p:nvSpPr>
          <p:spPr>
            <a:xfrm>
              <a:off x="2843808" y="5085184"/>
              <a:ext cx="360040" cy="360040"/>
            </a:xfrm>
            <a:prstGeom prst="ellips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771800" y="5058896"/>
              <a:ext cx="504056" cy="369332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dirty="0" smtClean="0"/>
                <a:t>e2</a:t>
              </a:r>
              <a:endParaRPr lang="he-IL" dirty="0"/>
            </a:p>
          </p:txBody>
        </p:sp>
      </p:grpSp>
      <p:grpSp>
        <p:nvGrpSpPr>
          <p:cNvPr id="29" name="קבוצה 43"/>
          <p:cNvGrpSpPr/>
          <p:nvPr/>
        </p:nvGrpSpPr>
        <p:grpSpPr>
          <a:xfrm>
            <a:off x="1362619" y="3078565"/>
            <a:ext cx="504056" cy="386328"/>
            <a:chOff x="2771800" y="5058896"/>
            <a:chExt cx="504056" cy="386328"/>
          </a:xfrm>
          <a:noFill/>
        </p:grpSpPr>
        <p:sp>
          <p:nvSpPr>
            <p:cNvPr id="30" name="אליפסה 29"/>
            <p:cNvSpPr/>
            <p:nvPr/>
          </p:nvSpPr>
          <p:spPr>
            <a:xfrm>
              <a:off x="2843808" y="5085184"/>
              <a:ext cx="360040" cy="360040"/>
            </a:xfrm>
            <a:prstGeom prst="ellips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771800" y="5058896"/>
              <a:ext cx="504056" cy="369332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dirty="0" smtClean="0"/>
                <a:t>e1</a:t>
              </a:r>
              <a:endParaRPr lang="he-IL" dirty="0"/>
            </a:p>
          </p:txBody>
        </p:sp>
      </p:grpSp>
      <p:grpSp>
        <p:nvGrpSpPr>
          <p:cNvPr id="32" name="קבוצה 48"/>
          <p:cNvGrpSpPr/>
          <p:nvPr/>
        </p:nvGrpSpPr>
        <p:grpSpPr>
          <a:xfrm>
            <a:off x="6398955" y="1424256"/>
            <a:ext cx="504056" cy="386328"/>
            <a:chOff x="2744090" y="5058896"/>
            <a:chExt cx="504056" cy="386328"/>
          </a:xfrm>
        </p:grpSpPr>
        <p:sp>
          <p:nvSpPr>
            <p:cNvPr id="33" name="אליפסה 32"/>
            <p:cNvSpPr/>
            <p:nvPr/>
          </p:nvSpPr>
          <p:spPr>
            <a:xfrm>
              <a:off x="2843808" y="5085184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744090" y="5058896"/>
              <a:ext cx="50405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dirty="0" smtClean="0"/>
                <a:t>e3</a:t>
              </a:r>
              <a:endParaRPr lang="he-IL" dirty="0"/>
            </a:p>
          </p:txBody>
        </p:sp>
      </p:grpSp>
      <p:grpSp>
        <p:nvGrpSpPr>
          <p:cNvPr id="38" name="קבוצה 54"/>
          <p:cNvGrpSpPr/>
          <p:nvPr/>
        </p:nvGrpSpPr>
        <p:grpSpPr>
          <a:xfrm>
            <a:off x="11164996" y="4288152"/>
            <a:ext cx="504056" cy="386328"/>
            <a:chOff x="2771800" y="5058896"/>
            <a:chExt cx="504056" cy="386328"/>
          </a:xfrm>
          <a:noFill/>
        </p:grpSpPr>
        <p:sp>
          <p:nvSpPr>
            <p:cNvPr id="39" name="אליפסה 38"/>
            <p:cNvSpPr/>
            <p:nvPr/>
          </p:nvSpPr>
          <p:spPr>
            <a:xfrm>
              <a:off x="2843808" y="5085184"/>
              <a:ext cx="360040" cy="360040"/>
            </a:xfrm>
            <a:prstGeom prst="ellips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771800" y="5058896"/>
              <a:ext cx="504056" cy="369332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dirty="0" smtClean="0"/>
                <a:t>e6</a:t>
              </a:r>
              <a:endParaRPr lang="he-IL" dirty="0"/>
            </a:p>
          </p:txBody>
        </p:sp>
      </p:grpSp>
      <p:grpSp>
        <p:nvGrpSpPr>
          <p:cNvPr id="41" name="קבוצה 57"/>
          <p:cNvGrpSpPr/>
          <p:nvPr/>
        </p:nvGrpSpPr>
        <p:grpSpPr>
          <a:xfrm>
            <a:off x="11095724" y="6279402"/>
            <a:ext cx="504056" cy="386328"/>
            <a:chOff x="2771800" y="5058896"/>
            <a:chExt cx="504056" cy="386328"/>
          </a:xfrm>
          <a:noFill/>
        </p:grpSpPr>
        <p:sp>
          <p:nvSpPr>
            <p:cNvPr id="42" name="אליפסה 41"/>
            <p:cNvSpPr/>
            <p:nvPr/>
          </p:nvSpPr>
          <p:spPr>
            <a:xfrm>
              <a:off x="2843808" y="5085184"/>
              <a:ext cx="360040" cy="360040"/>
            </a:xfrm>
            <a:prstGeom prst="ellips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771800" y="5058896"/>
              <a:ext cx="504056" cy="369332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dirty="0" smtClean="0"/>
                <a:t>e7</a:t>
              </a:r>
              <a:endParaRPr lang="he-IL" dirty="0"/>
            </a:p>
          </p:txBody>
        </p:sp>
      </p:grpSp>
      <p:grpSp>
        <p:nvGrpSpPr>
          <p:cNvPr id="44" name="קבוצה 60"/>
          <p:cNvGrpSpPr/>
          <p:nvPr/>
        </p:nvGrpSpPr>
        <p:grpSpPr>
          <a:xfrm>
            <a:off x="6400978" y="5639522"/>
            <a:ext cx="504056" cy="386328"/>
            <a:chOff x="2771800" y="5058896"/>
            <a:chExt cx="504056" cy="386328"/>
          </a:xfrm>
        </p:grpSpPr>
        <p:sp>
          <p:nvSpPr>
            <p:cNvPr id="45" name="אליפסה 44"/>
            <p:cNvSpPr/>
            <p:nvPr/>
          </p:nvSpPr>
          <p:spPr>
            <a:xfrm>
              <a:off x="2843808" y="5085184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771800" y="5058896"/>
              <a:ext cx="50405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dirty="0" smtClean="0"/>
                <a:t>e4</a:t>
              </a:r>
              <a:endParaRPr lang="he-IL" dirty="0"/>
            </a:p>
          </p:txBody>
        </p:sp>
      </p:grpSp>
      <p:cxnSp>
        <p:nvCxnSpPr>
          <p:cNvPr id="50" name="מחבר חץ ישר 49"/>
          <p:cNvCxnSpPr/>
          <p:nvPr/>
        </p:nvCxnSpPr>
        <p:spPr>
          <a:xfrm flipV="1">
            <a:off x="1916445" y="5093363"/>
            <a:ext cx="180020" cy="1177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/>
          <p:nvPr/>
        </p:nvCxnSpPr>
        <p:spPr>
          <a:xfrm flipV="1">
            <a:off x="1866675" y="3104853"/>
            <a:ext cx="180020" cy="1177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מחבר חץ ישר 52"/>
          <p:cNvCxnSpPr/>
          <p:nvPr/>
        </p:nvCxnSpPr>
        <p:spPr>
          <a:xfrm>
            <a:off x="6714699" y="1845510"/>
            <a:ext cx="0" cy="2423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מחבר חץ ישר 54"/>
          <p:cNvCxnSpPr>
            <a:stCxn id="40" idx="1"/>
          </p:cNvCxnSpPr>
          <p:nvPr/>
        </p:nvCxnSpPr>
        <p:spPr>
          <a:xfrm flipH="1" flipV="1">
            <a:off x="10984976" y="4360160"/>
            <a:ext cx="180020" cy="1126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מחבר חץ ישר 55"/>
          <p:cNvCxnSpPr/>
          <p:nvPr/>
        </p:nvCxnSpPr>
        <p:spPr>
          <a:xfrm flipH="1" flipV="1">
            <a:off x="10951708" y="6279402"/>
            <a:ext cx="180020" cy="1126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מחבר חץ ישר 57"/>
          <p:cNvCxnSpPr/>
          <p:nvPr/>
        </p:nvCxnSpPr>
        <p:spPr>
          <a:xfrm flipV="1">
            <a:off x="6657478" y="5397210"/>
            <a:ext cx="0" cy="2423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1" name="מחבר חץ ישר 60"/>
          <p:cNvCxnSpPr>
            <a:endCxn id="20" idx="2"/>
          </p:cNvCxnSpPr>
          <p:nvPr/>
        </p:nvCxnSpPr>
        <p:spPr>
          <a:xfrm>
            <a:off x="3990109" y="4599718"/>
            <a:ext cx="1628591" cy="7776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מחבר חץ ישר 61"/>
          <p:cNvCxnSpPr/>
          <p:nvPr/>
        </p:nvCxnSpPr>
        <p:spPr>
          <a:xfrm>
            <a:off x="3990109" y="2951026"/>
            <a:ext cx="1690254" cy="1440873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67" name="קבוצה 54"/>
          <p:cNvGrpSpPr/>
          <p:nvPr/>
        </p:nvGrpSpPr>
        <p:grpSpPr>
          <a:xfrm>
            <a:off x="11455941" y="2348513"/>
            <a:ext cx="504056" cy="386328"/>
            <a:chOff x="2771800" y="5058896"/>
            <a:chExt cx="504056" cy="386328"/>
          </a:xfrm>
          <a:noFill/>
        </p:grpSpPr>
        <p:sp>
          <p:nvSpPr>
            <p:cNvPr id="68" name="אליפסה 67"/>
            <p:cNvSpPr/>
            <p:nvPr/>
          </p:nvSpPr>
          <p:spPr>
            <a:xfrm>
              <a:off x="2843808" y="5085184"/>
              <a:ext cx="360040" cy="360040"/>
            </a:xfrm>
            <a:prstGeom prst="ellips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771800" y="5058896"/>
              <a:ext cx="504056" cy="369332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dirty="0" smtClean="0"/>
                <a:t>e5</a:t>
              </a:r>
              <a:endParaRPr lang="he-IL" dirty="0"/>
            </a:p>
          </p:txBody>
        </p:sp>
      </p:grpSp>
      <p:cxnSp>
        <p:nvCxnSpPr>
          <p:cNvPr id="70" name="מחבר חץ ישר 69"/>
          <p:cNvCxnSpPr>
            <a:stCxn id="69" idx="1"/>
          </p:cNvCxnSpPr>
          <p:nvPr/>
        </p:nvCxnSpPr>
        <p:spPr>
          <a:xfrm flipH="1" flipV="1">
            <a:off x="11275921" y="2420521"/>
            <a:ext cx="180020" cy="1126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9615053" y="3378442"/>
            <a:ext cx="153061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Grades</a:t>
            </a:r>
            <a:endParaRPr lang="he-IL" sz="2400" b="1" dirty="0" smtClean="0"/>
          </a:p>
        </p:txBody>
      </p:sp>
      <p:sp>
        <p:nvSpPr>
          <p:cNvPr id="109" name="TextBox 108"/>
          <p:cNvSpPr txBox="1"/>
          <p:nvPr/>
        </p:nvSpPr>
        <p:spPr>
          <a:xfrm rot="2236883">
            <a:off x="4811242" y="3589380"/>
            <a:ext cx="112128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 smtClean="0"/>
              <a:t>-.11*</a:t>
            </a:r>
            <a:r>
              <a:rPr lang="en-US" sz="2400" dirty="0" smtClean="0"/>
              <a:t>*</a:t>
            </a:r>
            <a:endParaRPr lang="en-US" sz="2400" dirty="0"/>
          </a:p>
        </p:txBody>
      </p:sp>
      <p:sp>
        <p:nvSpPr>
          <p:cNvPr id="111" name="TextBox 110"/>
          <p:cNvSpPr txBox="1"/>
          <p:nvPr/>
        </p:nvSpPr>
        <p:spPr>
          <a:xfrm>
            <a:off x="4354040" y="4212840"/>
            <a:ext cx="112128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dirty="0" smtClean="0"/>
              <a:t>**.11</a:t>
            </a:r>
            <a:endParaRPr lang="en-US" sz="2000" dirty="0"/>
          </a:p>
        </p:txBody>
      </p:sp>
      <p:sp>
        <p:nvSpPr>
          <p:cNvPr id="113" name="TextBox 112"/>
          <p:cNvSpPr txBox="1"/>
          <p:nvPr/>
        </p:nvSpPr>
        <p:spPr>
          <a:xfrm rot="20438480">
            <a:off x="8025494" y="1746727"/>
            <a:ext cx="112128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 smtClean="0"/>
              <a:t>-.20**</a:t>
            </a:r>
            <a:endParaRPr lang="en-US" sz="2000" dirty="0"/>
          </a:p>
        </p:txBody>
      </p:sp>
      <p:sp>
        <p:nvSpPr>
          <p:cNvPr id="114" name="TextBox 113"/>
          <p:cNvSpPr txBox="1"/>
          <p:nvPr/>
        </p:nvSpPr>
        <p:spPr>
          <a:xfrm rot="19193496">
            <a:off x="8316441" y="2494873"/>
            <a:ext cx="112128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 smtClean="0"/>
              <a:t>18**</a:t>
            </a:r>
            <a:r>
              <a:rPr lang="he-IL" sz="2000" dirty="0" smtClean="0"/>
              <a:t>.</a:t>
            </a:r>
            <a:endParaRPr lang="en-US" sz="2000" dirty="0"/>
          </a:p>
        </p:txBody>
      </p:sp>
      <p:sp>
        <p:nvSpPr>
          <p:cNvPr id="115" name="TextBox 114"/>
          <p:cNvSpPr txBox="1"/>
          <p:nvPr/>
        </p:nvSpPr>
        <p:spPr>
          <a:xfrm rot="20420899">
            <a:off x="8164039" y="3769493"/>
            <a:ext cx="112128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 smtClean="0"/>
              <a:t>13**</a:t>
            </a:r>
            <a:r>
              <a:rPr lang="he-IL" sz="2000" dirty="0" smtClean="0"/>
              <a:t>.</a:t>
            </a:r>
            <a:endParaRPr lang="en-US" sz="2000" dirty="0"/>
          </a:p>
        </p:txBody>
      </p:sp>
      <p:sp>
        <p:nvSpPr>
          <p:cNvPr id="116" name="TextBox 115"/>
          <p:cNvSpPr txBox="1"/>
          <p:nvPr/>
        </p:nvSpPr>
        <p:spPr>
          <a:xfrm rot="1606911">
            <a:off x="8437151" y="2912873"/>
            <a:ext cx="112128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 smtClean="0"/>
              <a:t>-.16**</a:t>
            </a:r>
            <a:endParaRPr lang="en-US" sz="2000" dirty="0"/>
          </a:p>
        </p:txBody>
      </p:sp>
      <p:sp>
        <p:nvSpPr>
          <p:cNvPr id="117" name="TextBox 116"/>
          <p:cNvSpPr txBox="1"/>
          <p:nvPr/>
        </p:nvSpPr>
        <p:spPr>
          <a:xfrm rot="3267868">
            <a:off x="8399571" y="4379093"/>
            <a:ext cx="112128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 smtClean="0"/>
              <a:t>-.24**</a:t>
            </a:r>
            <a:endParaRPr lang="en-US" sz="2000" dirty="0"/>
          </a:p>
        </p:txBody>
      </p:sp>
      <p:sp>
        <p:nvSpPr>
          <p:cNvPr id="118" name="TextBox 117"/>
          <p:cNvSpPr txBox="1"/>
          <p:nvPr/>
        </p:nvSpPr>
        <p:spPr>
          <a:xfrm rot="1718898">
            <a:off x="7970078" y="4960984"/>
            <a:ext cx="112128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 smtClean="0"/>
              <a:t>19**</a:t>
            </a:r>
            <a:r>
              <a:rPr lang="he-IL" sz="2000" dirty="0" smtClean="0"/>
              <a:t>.</a:t>
            </a:r>
            <a:endParaRPr lang="en-US" sz="2000" dirty="0"/>
          </a:p>
        </p:txBody>
      </p:sp>
      <p:cxnSp>
        <p:nvCxnSpPr>
          <p:cNvPr id="129" name="מחבר חץ ישר 128"/>
          <p:cNvCxnSpPr/>
          <p:nvPr/>
        </p:nvCxnSpPr>
        <p:spPr>
          <a:xfrm flipV="1">
            <a:off x="3934691" y="3020296"/>
            <a:ext cx="1814945" cy="1371601"/>
          </a:xfrm>
          <a:prstGeom prst="straightConnector1">
            <a:avLst/>
          </a:prstGeom>
          <a:ln w="38100">
            <a:prstDash val="sysDot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0" name="מחבר חץ ישר 129"/>
          <p:cNvCxnSpPr/>
          <p:nvPr/>
        </p:nvCxnSpPr>
        <p:spPr>
          <a:xfrm>
            <a:off x="4059382" y="2812482"/>
            <a:ext cx="1628591" cy="7776"/>
          </a:xfrm>
          <a:prstGeom prst="straightConnector1">
            <a:avLst/>
          </a:prstGeom>
          <a:ln w="38100">
            <a:prstDash val="sysDot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1" name="Title 1"/>
          <p:cNvSpPr txBox="1">
            <a:spLocks/>
          </p:cNvSpPr>
          <p:nvPr/>
        </p:nvSpPr>
        <p:spPr>
          <a:xfrm>
            <a:off x="1653310" y="693383"/>
            <a:ext cx="5731163" cy="581235"/>
          </a:xfrm>
          <a:prstGeom prst="rect">
            <a:avLst/>
          </a:prstGeom>
        </p:spPr>
        <p:txBody>
          <a:bodyPr/>
          <a:lstStyle/>
          <a:p>
            <a:pPr algn="l" rtl="0"/>
            <a:r>
              <a:rPr lang="en-US" sz="2800" b="1" dirty="0" smtClean="0"/>
              <a:t>Research contractual Model </a:t>
            </a:r>
            <a:endParaRPr lang="he-IL" sz="2800" b="1" dirty="0"/>
          </a:p>
        </p:txBody>
      </p:sp>
      <p:cxnSp>
        <p:nvCxnSpPr>
          <p:cNvPr id="132" name="מחבר חץ ישר 131"/>
          <p:cNvCxnSpPr/>
          <p:nvPr/>
        </p:nvCxnSpPr>
        <p:spPr>
          <a:xfrm flipV="1">
            <a:off x="7716982" y="3920844"/>
            <a:ext cx="1717963" cy="568029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3" name="מחבר חץ ישר 132"/>
          <p:cNvCxnSpPr/>
          <p:nvPr/>
        </p:nvCxnSpPr>
        <p:spPr>
          <a:xfrm>
            <a:off x="7651514" y="4940004"/>
            <a:ext cx="1631032" cy="638862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4" name="מחבר חץ ישר 133"/>
          <p:cNvCxnSpPr/>
          <p:nvPr/>
        </p:nvCxnSpPr>
        <p:spPr>
          <a:xfrm flipV="1">
            <a:off x="7723523" y="1878526"/>
            <a:ext cx="1723092" cy="60465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5" name="מחבר חץ ישר 134"/>
          <p:cNvCxnSpPr/>
          <p:nvPr/>
        </p:nvCxnSpPr>
        <p:spPr>
          <a:xfrm flipV="1">
            <a:off x="7523018" y="2286000"/>
            <a:ext cx="2064327" cy="1898081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6" name="מחבר חץ ישר 135"/>
          <p:cNvCxnSpPr/>
          <p:nvPr/>
        </p:nvCxnSpPr>
        <p:spPr>
          <a:xfrm>
            <a:off x="7675418" y="3158845"/>
            <a:ext cx="1690255" cy="2147446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7" name="מחבר חץ ישר 136"/>
          <p:cNvCxnSpPr/>
          <p:nvPr/>
        </p:nvCxnSpPr>
        <p:spPr>
          <a:xfrm>
            <a:off x="7778941" y="2815685"/>
            <a:ext cx="1600586" cy="717224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7370" y="355600"/>
            <a:ext cx="9687243" cy="1976120"/>
          </a:xfrm>
        </p:spPr>
        <p:txBody>
          <a:bodyPr>
            <a:noAutofit/>
          </a:bodyPr>
          <a:lstStyle/>
          <a:p>
            <a:r>
              <a:rPr lang="en-US" sz="2800" dirty="0"/>
              <a:t>Students from social </a:t>
            </a:r>
            <a:r>
              <a:rPr lang="en-US" sz="2800" dirty="0" smtClean="0"/>
              <a:t>sciences and humanities reported higher </a:t>
            </a:r>
            <a:r>
              <a:rPr lang="en-US" sz="2800" dirty="0"/>
              <a:t>levels of enrichment relations between work and </a:t>
            </a:r>
            <a:r>
              <a:rPr lang="en-US" sz="2800" dirty="0" smtClean="0"/>
              <a:t>study, compared to students </a:t>
            </a:r>
            <a:r>
              <a:rPr lang="en-US" sz="2800" dirty="0"/>
              <a:t>from the </a:t>
            </a:r>
            <a:r>
              <a:rPr lang="en-US" sz="2800" dirty="0" smtClean="0"/>
              <a:t>exact sciences, engineering and </a:t>
            </a:r>
            <a:r>
              <a:rPr lang="en-US" sz="2800" dirty="0"/>
              <a:t>life sciences</a:t>
            </a:r>
            <a:endParaRPr lang="he-IL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7818963"/>
              </p:ext>
            </p:extLst>
          </p:nvPr>
        </p:nvGraphicFramePr>
        <p:xfrm>
          <a:off x="2589213" y="2501900"/>
          <a:ext cx="8915400" cy="324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64853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8001" y="330200"/>
            <a:ext cx="9726612" cy="1574800"/>
          </a:xfrm>
        </p:spPr>
        <p:txBody>
          <a:bodyPr>
            <a:normAutofit fontScale="90000"/>
          </a:bodyPr>
          <a:lstStyle/>
          <a:p>
            <a:pPr marL="0" indent="0" rtl="0"/>
            <a:r>
              <a:rPr lang="en-US" dirty="0"/>
              <a:t>Students whose work is related to their </a:t>
            </a:r>
            <a:r>
              <a:rPr lang="en-US" dirty="0" smtClean="0"/>
              <a:t>course of study reported higher </a:t>
            </a:r>
            <a:r>
              <a:rPr lang="en-US" dirty="0"/>
              <a:t>levels of </a:t>
            </a:r>
            <a:r>
              <a:rPr lang="en-US" dirty="0" smtClean="0"/>
              <a:t>enrichment, compared </a:t>
            </a:r>
            <a:r>
              <a:rPr lang="en-US" dirty="0"/>
              <a:t>to their </a:t>
            </a:r>
            <a:r>
              <a:rPr lang="en-US" dirty="0" smtClean="0"/>
              <a:t>cohorts, </a:t>
            </a:r>
            <a:r>
              <a:rPr lang="en-US" dirty="0"/>
              <a:t>whose work is not related to their studies.  </a:t>
            </a:r>
            <a:br>
              <a:rPr lang="en-US" dirty="0"/>
            </a:br>
            <a:r>
              <a:rPr lang="he-IL" dirty="0"/>
              <a:t/>
            </a:r>
            <a:br>
              <a:rPr lang="he-IL" dirty="0"/>
            </a:br>
            <a:endParaRPr lang="he-IL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36048048"/>
              </p:ext>
            </p:extLst>
          </p:nvPr>
        </p:nvGraphicFramePr>
        <p:xfrm>
          <a:off x="2589213" y="2133600"/>
          <a:ext cx="8915400" cy="412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80338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5301" y="624110"/>
            <a:ext cx="9739312" cy="128089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Outcomes</a:t>
            </a:r>
            <a:br>
              <a:rPr lang="en-US" sz="4800" b="1" dirty="0" smtClean="0"/>
            </a:br>
            <a:endParaRPr lang="he-IL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1" y="1905000"/>
            <a:ext cx="10069512" cy="3777622"/>
          </a:xfrm>
        </p:spPr>
        <p:txBody>
          <a:bodyPr>
            <a:normAutofit/>
          </a:bodyPr>
          <a:lstStyle/>
          <a:p>
            <a:pPr algn="l" rtl="0"/>
            <a:r>
              <a:rPr lang="en-US" sz="3600" dirty="0"/>
              <a:t>Conflict relations decrease life satisfaction, reduce grades, and limits </a:t>
            </a:r>
            <a:r>
              <a:rPr lang="en-US" sz="3600" dirty="0" smtClean="0"/>
              <a:t>the making educational </a:t>
            </a:r>
            <a:r>
              <a:rPr lang="en-US" sz="3600" dirty="0"/>
              <a:t>plans. </a:t>
            </a:r>
          </a:p>
          <a:p>
            <a:pPr algn="l" rtl="0"/>
            <a:r>
              <a:rPr lang="en-US" sz="3600" dirty="0"/>
              <a:t> Enrichment relations </a:t>
            </a:r>
            <a:r>
              <a:rPr lang="en-US" sz="3600" dirty="0" smtClean="0"/>
              <a:t>enhance </a:t>
            </a:r>
            <a:r>
              <a:rPr lang="en-US" sz="3600" dirty="0"/>
              <a:t>life satisfaction, </a:t>
            </a:r>
            <a:r>
              <a:rPr lang="en-US" sz="3600" dirty="0" smtClean="0"/>
              <a:t>increase grades, </a:t>
            </a:r>
            <a:r>
              <a:rPr lang="en-US" sz="3600" dirty="0"/>
              <a:t>and </a:t>
            </a:r>
            <a:r>
              <a:rPr lang="en-US" sz="3600" dirty="0" smtClean="0"/>
              <a:t>encourage making </a:t>
            </a:r>
            <a:r>
              <a:rPr lang="en-US" sz="3600" dirty="0"/>
              <a:t>educational plans.  </a:t>
            </a:r>
          </a:p>
          <a:p>
            <a:pPr algn="l" rtl="0"/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xmlns="" val="345312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Working students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2100" y="1371600"/>
            <a:ext cx="10337800" cy="4666622"/>
          </a:xfrm>
        </p:spPr>
        <p:txBody>
          <a:bodyPr>
            <a:noAutofit/>
          </a:bodyPr>
          <a:lstStyle/>
          <a:p>
            <a:pPr algn="l" rtl="0"/>
            <a:r>
              <a:rPr lang="en-US" sz="2800" dirty="0" smtClean="0"/>
              <a:t>The participation of students in the labor market is a growing phenomenon in many Western countries. </a:t>
            </a:r>
          </a:p>
          <a:p>
            <a:pPr algn="l" rtl="0"/>
            <a:r>
              <a:rPr lang="en-US" sz="2800" dirty="0" smtClean="0"/>
              <a:t>In the U.S., 75% of students aged 15-29 work alongside their studies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/>
              <a:t>(OECD, 2015). 40</a:t>
            </a:r>
            <a:r>
              <a:rPr lang="en-US" sz="2800" dirty="0" smtClean="0"/>
              <a:t>% work approximately 30 hours per week (</a:t>
            </a:r>
            <a:r>
              <a:rPr lang="en-US" sz="2800" dirty="0" err="1"/>
              <a:t>Quintini</a:t>
            </a:r>
            <a:r>
              <a:rPr lang="en-US" sz="2800" dirty="0"/>
              <a:t>, </a:t>
            </a:r>
            <a:r>
              <a:rPr lang="en-US" sz="2800" dirty="0" smtClean="0"/>
              <a:t>2015). </a:t>
            </a:r>
          </a:p>
          <a:p>
            <a:pPr algn="l" rtl="0"/>
            <a:r>
              <a:rPr lang="en-US" sz="2800" dirty="0" smtClean="0"/>
              <a:t>Similar rates are reported in England and </a:t>
            </a:r>
            <a:r>
              <a:rPr lang="en-US" sz="2800" dirty="0"/>
              <a:t>Finland (</a:t>
            </a:r>
            <a:r>
              <a:rPr lang="en-US" sz="2800" dirty="0" err="1"/>
              <a:t>Quintini</a:t>
            </a:r>
            <a:r>
              <a:rPr lang="en-US" sz="2800" dirty="0"/>
              <a:t>, </a:t>
            </a:r>
            <a:r>
              <a:rPr lang="en-US" sz="2800" dirty="0" smtClean="0"/>
              <a:t>2015).</a:t>
            </a:r>
          </a:p>
          <a:p>
            <a:pPr algn="l" rtl="0"/>
            <a:r>
              <a:rPr lang="en-US" sz="2800" dirty="0" smtClean="0"/>
              <a:t>In Israel 50% of first-year students and 62% of third-year students work 30 hours a week. </a:t>
            </a:r>
          </a:p>
          <a:p>
            <a:pPr marL="0" indent="0" algn="l" rtl="0">
              <a:buNone/>
            </a:pP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xmlns="" val="308072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8001" y="624110"/>
            <a:ext cx="9726612" cy="1280890"/>
          </a:xfrm>
        </p:spPr>
        <p:txBody>
          <a:bodyPr/>
          <a:lstStyle/>
          <a:p>
            <a:r>
              <a:rPr lang="en-US" b="1" dirty="0" smtClean="0"/>
              <a:t>Discussion</a:t>
            </a:r>
            <a:r>
              <a:rPr lang="en-US" dirty="0" smtClean="0"/>
              <a:t> 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1" y="1562100"/>
            <a:ext cx="9726611" cy="4399922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 smtClean="0"/>
              <a:t>Results demonstrate the applicability of Frone’s model to the investigation of work-study relations. </a:t>
            </a:r>
          </a:p>
          <a:p>
            <a:pPr algn="l" rtl="0"/>
            <a:r>
              <a:rPr lang="en-US" sz="2800" dirty="0" smtClean="0"/>
              <a:t>Role blending comprises aspects of conflict and enrichment aspects that co-exist. </a:t>
            </a:r>
          </a:p>
          <a:p>
            <a:pPr algn="l" rtl="0"/>
            <a:r>
              <a:rPr lang="en-US" sz="2800" dirty="0" smtClean="0"/>
              <a:t>Sensitive career interventions are important in seeking to enhance the individual’s management of multiple roles. </a:t>
            </a:r>
          </a:p>
          <a:p>
            <a:pPr marL="0" indent="0" algn="l" rtl="0">
              <a:buNone/>
            </a:pPr>
            <a:endParaRPr lang="en-US" sz="2800" dirty="0" smtClean="0"/>
          </a:p>
          <a:p>
            <a:pPr algn="l" rtl="0"/>
            <a:endParaRPr lang="en-US" dirty="0" smtClean="0"/>
          </a:p>
          <a:p>
            <a:pPr algn="l" rtl="0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263152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624110"/>
            <a:ext cx="9840913" cy="1280890"/>
          </a:xfrm>
        </p:spPr>
        <p:txBody>
          <a:bodyPr/>
          <a:lstStyle/>
          <a:p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3700" y="2133600"/>
            <a:ext cx="9840912" cy="3777622"/>
          </a:xfrm>
        </p:spPr>
        <p:txBody>
          <a:bodyPr/>
          <a:lstStyle/>
          <a:p>
            <a:pPr algn="ctr" rtl="0"/>
            <a:r>
              <a:rPr lang="en-US" sz="4000" b="1" dirty="0" smtClean="0"/>
              <a:t>Thank you for listening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The presentation can be downloaded from Cinamon’s Career </a:t>
            </a:r>
            <a:r>
              <a:rPr lang="en-US" smtClean="0"/>
              <a:t>Development Lab Website</a:t>
            </a:r>
            <a:r>
              <a:rPr lang="en-US" dirty="0" smtClean="0"/>
              <a:t>:</a:t>
            </a:r>
          </a:p>
          <a:p>
            <a:pPr marL="0" indent="0" algn="ctr" rtl="0">
              <a:buNone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https://education.tau.ac.il/yeuts_career_lab</a:t>
            </a:r>
            <a:endParaRPr lang="he-IL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04" t="5097" r="681" b="10924"/>
          <a:stretch/>
        </p:blipFill>
        <p:spPr>
          <a:xfrm>
            <a:off x="4292600" y="624110"/>
            <a:ext cx="4025900" cy="1103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3325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9901" y="624110"/>
            <a:ext cx="9764712" cy="1280890"/>
          </a:xfrm>
        </p:spPr>
        <p:txBody>
          <a:bodyPr/>
          <a:lstStyle/>
          <a:p>
            <a:r>
              <a:rPr lang="en-US" b="1" dirty="0"/>
              <a:t>Factors </a:t>
            </a:r>
            <a:r>
              <a:rPr lang="en-US" b="1" dirty="0" smtClean="0"/>
              <a:t>Encouraging this Phenomenon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16100"/>
            <a:ext cx="10209212" cy="4095122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3200" dirty="0" smtClean="0"/>
              <a:t>Economics: the growing cost of higher education.</a:t>
            </a:r>
          </a:p>
          <a:p>
            <a:pPr algn="l" rtl="0"/>
            <a:r>
              <a:rPr lang="en-US" sz="3200" dirty="0" smtClean="0"/>
              <a:t>The </a:t>
            </a:r>
            <a:r>
              <a:rPr lang="en-US" sz="3200" dirty="0"/>
              <a:t>importance of work experience in the transition to the world of </a:t>
            </a:r>
            <a:r>
              <a:rPr lang="en-US" sz="3200" dirty="0" smtClean="0"/>
              <a:t>work.</a:t>
            </a:r>
          </a:p>
          <a:p>
            <a:pPr algn="l" rtl="0"/>
            <a:r>
              <a:rPr lang="en-US" sz="3200" dirty="0" smtClean="0"/>
              <a:t>Developmental </a:t>
            </a:r>
            <a:r>
              <a:rPr lang="en-US" sz="3200" dirty="0"/>
              <a:t>needs for financial independence among young </a:t>
            </a:r>
            <a:r>
              <a:rPr lang="en-US" sz="3200" dirty="0" smtClean="0"/>
              <a:t>adults.</a:t>
            </a:r>
          </a:p>
          <a:p>
            <a:pPr algn="l" rtl="0"/>
            <a:r>
              <a:rPr lang="en-US" sz="3200" dirty="0" smtClean="0"/>
              <a:t>The need to express different needs and abilities in several life spheres.</a:t>
            </a:r>
            <a:endParaRPr lang="he-IL" sz="3200" dirty="0"/>
          </a:p>
          <a:p>
            <a:pPr algn="l" rtl="0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123535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1" y="624110"/>
            <a:ext cx="9904412" cy="1280890"/>
          </a:xfrm>
        </p:spPr>
        <p:txBody>
          <a:bodyPr/>
          <a:lstStyle/>
          <a:p>
            <a:pPr algn="l" rtl="0"/>
            <a:r>
              <a:rPr lang="en-US" b="1" dirty="0" smtClean="0"/>
              <a:t>Theoretical and Practical Challenges  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745" y="1576552"/>
            <a:ext cx="11004331" cy="4619296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2800" dirty="0" smtClean="0"/>
              <a:t>Young research area. Most of the studies in this area focus on working adolescents.</a:t>
            </a:r>
          </a:p>
          <a:p>
            <a:pPr algn="l" rtl="0"/>
            <a:r>
              <a:rPr lang="en-US" sz="2800" dirty="0" smtClean="0"/>
              <a:t>Most existing studies focus on the negative outcomes, disregarding the potential of positive outcomes that employment may have on young people’s development and behavior. </a:t>
            </a:r>
          </a:p>
          <a:p>
            <a:pPr algn="l" rtl="0"/>
            <a:r>
              <a:rPr lang="en-US" sz="2800" dirty="0"/>
              <a:t>The contribution of contextual factors, such as type of work and type of students is very limited in these studies. </a:t>
            </a:r>
          </a:p>
          <a:p>
            <a:pPr algn="l" rtl="0"/>
            <a:r>
              <a:rPr lang="en-US" sz="2800" dirty="0" smtClean="0"/>
              <a:t>The majority of the existing studies are lacking in theoretical or empirical models that guide the research.  </a:t>
            </a:r>
          </a:p>
          <a:p>
            <a:pPr algn="l" rtl="0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93251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300" y="734469"/>
            <a:ext cx="10134326" cy="1280890"/>
          </a:xfrm>
        </p:spPr>
        <p:txBody>
          <a:bodyPr/>
          <a:lstStyle/>
          <a:p>
            <a:r>
              <a:rPr lang="en-US" sz="4000" b="1" dirty="0"/>
              <a:t>As a </a:t>
            </a:r>
            <a:r>
              <a:rPr lang="en-US" sz="4000" b="1" dirty="0" smtClean="0"/>
              <a:t>result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8634" y="2133600"/>
            <a:ext cx="10873992" cy="3777622"/>
          </a:xfrm>
        </p:spPr>
        <p:txBody>
          <a:bodyPr/>
          <a:lstStyle/>
          <a:p>
            <a:pPr algn="l" rtl="0"/>
            <a:r>
              <a:rPr lang="en-US" sz="3600" dirty="0" smtClean="0"/>
              <a:t>We know </a:t>
            </a:r>
            <a:r>
              <a:rPr lang="en-US" sz="3600" dirty="0"/>
              <a:t>little about how to guide working </a:t>
            </a:r>
            <a:r>
              <a:rPr lang="en-US" sz="3600" dirty="0" smtClean="0"/>
              <a:t>students, career counselors, and university administrators. </a:t>
            </a:r>
          </a:p>
          <a:p>
            <a:pPr algn="l" rtl="0"/>
            <a:r>
              <a:rPr lang="en-US" sz="3600" dirty="0"/>
              <a:t>W</a:t>
            </a:r>
            <a:r>
              <a:rPr lang="en-US" sz="3600" dirty="0" smtClean="0"/>
              <a:t>e also do not know what </a:t>
            </a:r>
            <a:r>
              <a:rPr lang="en-US" sz="3600" dirty="0"/>
              <a:t>to </a:t>
            </a:r>
            <a:r>
              <a:rPr lang="en-US" sz="3600" dirty="0" smtClean="0"/>
              <a:t>suggest to policymakers whose focus is on young adults. </a:t>
            </a:r>
          </a:p>
          <a:p>
            <a:pPr algn="l" rtl="0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325347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1" y="598710"/>
            <a:ext cx="9129712" cy="1280890"/>
          </a:xfrm>
        </p:spPr>
        <p:txBody>
          <a:bodyPr/>
          <a:lstStyle/>
          <a:p>
            <a:r>
              <a:rPr lang="en-US" b="1" dirty="0" smtClean="0"/>
              <a:t>Recent Directions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055" y="1765738"/>
            <a:ext cx="10432557" cy="4145484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3200" dirty="0" smtClean="0"/>
              <a:t>Several researchers have begun to focus on working colleges/ university  students.</a:t>
            </a:r>
          </a:p>
          <a:p>
            <a:pPr algn="l" rtl="0"/>
            <a:r>
              <a:rPr lang="en-US" sz="3200" dirty="0" smtClean="0"/>
              <a:t>The investigation of negative and positive outcomes of blending work and study simultaneously (e.g., Park </a:t>
            </a:r>
            <a:r>
              <a:rPr lang="en-US" sz="3200" dirty="0"/>
              <a:t>&amp;</a:t>
            </a:r>
            <a:r>
              <a:rPr lang="en-US" sz="3200" dirty="0" smtClean="0"/>
              <a:t> Sprung, 2013). </a:t>
            </a:r>
          </a:p>
          <a:p>
            <a:pPr algn="l" rtl="0"/>
            <a:r>
              <a:rPr lang="en-US" sz="3200" dirty="0" smtClean="0"/>
              <a:t>The application of </a:t>
            </a:r>
            <a:r>
              <a:rPr lang="en-US" sz="3200" dirty="0"/>
              <a:t>Frone’s work-family relations </a:t>
            </a:r>
            <a:r>
              <a:rPr lang="en-US" sz="3200" dirty="0" smtClean="0"/>
              <a:t>model to the investigation of work-study relations (e.g., Cinamon, 2015). </a:t>
            </a: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xmlns="" val="239650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Goals of the Current Study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816100"/>
            <a:ext cx="9828212" cy="3777622"/>
          </a:xfrm>
        </p:spPr>
        <p:txBody>
          <a:bodyPr>
            <a:normAutofit/>
          </a:bodyPr>
          <a:lstStyle/>
          <a:p>
            <a:pPr algn="l" rtl="0"/>
            <a:r>
              <a:rPr lang="en-US" sz="3600" dirty="0" smtClean="0"/>
              <a:t>To expand Cinamon’s (2015) work and to investigate the role of field of study and type of work to the work-study interface (aspects of both conflict and enrichment between the roles) among working Israeli university students.  </a:t>
            </a: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xmlns="" val="317287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325" y="535210"/>
            <a:ext cx="8911687" cy="1280890"/>
          </a:xfrm>
        </p:spPr>
        <p:txBody>
          <a:bodyPr/>
          <a:lstStyle/>
          <a:p>
            <a:r>
              <a:rPr lang="en-US" b="1" dirty="0" smtClean="0"/>
              <a:t>Research Hypotheses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4300" y="1714500"/>
            <a:ext cx="10120312" cy="4196722"/>
          </a:xfrm>
        </p:spPr>
        <p:txBody>
          <a:bodyPr/>
          <a:lstStyle/>
          <a:p>
            <a:pPr algn="l" rtl="0"/>
            <a:r>
              <a:rPr lang="en-US" sz="2400" dirty="0" smtClean="0"/>
              <a:t>Aspects of conflict and enrichment co-exist in the experience of working students. </a:t>
            </a:r>
          </a:p>
          <a:p>
            <a:pPr algn="l" rtl="0"/>
            <a:r>
              <a:rPr lang="en-US" sz="2400" dirty="0" smtClean="0"/>
              <a:t>Field of study (Exact sciences, engineering and life science vs. social science and humanities) have an influence on these relations. </a:t>
            </a:r>
          </a:p>
          <a:p>
            <a:pPr algn="l" rtl="0"/>
            <a:r>
              <a:rPr lang="en-US" sz="2400" dirty="0" smtClean="0"/>
              <a:t>Type of work (related to field of study vs. unrelated) have an influence on these relations. </a:t>
            </a:r>
          </a:p>
          <a:p>
            <a:pPr algn="l" rtl="0"/>
            <a:r>
              <a:rPr lang="en-US" sz="2400" dirty="0" smtClean="0"/>
              <a:t>Conflict and enrichment relations between work and study have </a:t>
            </a:r>
            <a:r>
              <a:rPr lang="en-US" sz="2400" dirty="0"/>
              <a:t>specific influence on students’ academic performance and psychological health.</a:t>
            </a:r>
          </a:p>
          <a:p>
            <a:pPr algn="l" rtl="0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217772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אליפסה 1"/>
          <p:cNvSpPr/>
          <p:nvPr/>
        </p:nvSpPr>
        <p:spPr>
          <a:xfrm>
            <a:off x="9364796" y="2965720"/>
            <a:ext cx="2088232" cy="1440160"/>
          </a:xfrm>
          <a:prstGeom prst="ellipse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TextBox 2"/>
          <p:cNvSpPr txBox="1"/>
          <p:nvPr/>
        </p:nvSpPr>
        <p:spPr>
          <a:xfrm>
            <a:off x="9531927" y="1327970"/>
            <a:ext cx="192578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Life satisfaction</a:t>
            </a:r>
            <a:endParaRPr lang="he-IL" sz="2400" b="1" dirty="0" smtClean="0"/>
          </a:p>
        </p:txBody>
      </p:sp>
      <p:sp>
        <p:nvSpPr>
          <p:cNvPr id="4" name="אליפסה 3"/>
          <p:cNvSpPr/>
          <p:nvPr/>
        </p:nvSpPr>
        <p:spPr>
          <a:xfrm>
            <a:off x="9295524" y="4884962"/>
            <a:ext cx="2088232" cy="1440160"/>
          </a:xfrm>
          <a:prstGeom prst="ellipse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9282546" y="5163367"/>
            <a:ext cx="2092035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Educational Plans</a:t>
            </a:r>
            <a:endParaRPr lang="he-IL" sz="2400" b="1" dirty="0" smtClean="0"/>
          </a:p>
        </p:txBody>
      </p:sp>
      <p:sp>
        <p:nvSpPr>
          <p:cNvPr id="6" name="אליפסה 5"/>
          <p:cNvSpPr/>
          <p:nvPr/>
        </p:nvSpPr>
        <p:spPr>
          <a:xfrm>
            <a:off x="9446615" y="1158446"/>
            <a:ext cx="2088232" cy="1440160"/>
          </a:xfrm>
          <a:prstGeom prst="ellipse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2106961" y="2273513"/>
            <a:ext cx="1897002" cy="913041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2120103" y="4102308"/>
            <a:ext cx="1828443" cy="913041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TextBox 15"/>
          <p:cNvSpPr txBox="1"/>
          <p:nvPr/>
        </p:nvSpPr>
        <p:spPr>
          <a:xfrm>
            <a:off x="2136692" y="4174316"/>
            <a:ext cx="174258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Type of Work </a:t>
            </a:r>
            <a:endParaRPr lang="he-IL" sz="2400" b="1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2106961" y="2345521"/>
            <a:ext cx="188314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Field of Study</a:t>
            </a:r>
            <a:endParaRPr lang="he-IL" sz="2400" b="1" dirty="0" smtClean="0"/>
          </a:p>
        </p:txBody>
      </p:sp>
      <p:sp>
        <p:nvSpPr>
          <p:cNvPr id="18" name="אליפסה 17"/>
          <p:cNvSpPr/>
          <p:nvPr/>
        </p:nvSpPr>
        <p:spPr>
          <a:xfrm>
            <a:off x="5690709" y="2095605"/>
            <a:ext cx="2088232" cy="1440160"/>
          </a:xfrm>
          <a:prstGeom prst="ellipse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TextBox 18"/>
          <p:cNvSpPr txBox="1"/>
          <p:nvPr/>
        </p:nvSpPr>
        <p:spPr>
          <a:xfrm>
            <a:off x="5906733" y="2563746"/>
            <a:ext cx="15841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Conflict</a:t>
            </a:r>
            <a:endParaRPr lang="he-IL" sz="2400" b="1" dirty="0"/>
          </a:p>
        </p:txBody>
      </p:sp>
      <p:sp>
        <p:nvSpPr>
          <p:cNvPr id="20" name="אליפסה 19"/>
          <p:cNvSpPr/>
          <p:nvPr/>
        </p:nvSpPr>
        <p:spPr>
          <a:xfrm>
            <a:off x="5618700" y="3887414"/>
            <a:ext cx="2088232" cy="1440160"/>
          </a:xfrm>
          <a:prstGeom prst="ellipse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TextBox 20"/>
          <p:cNvSpPr txBox="1"/>
          <p:nvPr/>
        </p:nvSpPr>
        <p:spPr>
          <a:xfrm>
            <a:off x="5735782" y="4410974"/>
            <a:ext cx="186596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Enrichment</a:t>
            </a:r>
            <a:endParaRPr lang="he-IL" sz="2400" b="1" dirty="0" smtClean="0"/>
          </a:p>
        </p:txBody>
      </p:sp>
      <p:grpSp>
        <p:nvGrpSpPr>
          <p:cNvPr id="26" name="קבוצה 42"/>
          <p:cNvGrpSpPr/>
          <p:nvPr/>
        </p:nvGrpSpPr>
        <p:grpSpPr>
          <a:xfrm>
            <a:off x="1412389" y="5067075"/>
            <a:ext cx="504056" cy="386328"/>
            <a:chOff x="2771800" y="5058896"/>
            <a:chExt cx="504056" cy="386328"/>
          </a:xfrm>
          <a:noFill/>
        </p:grpSpPr>
        <p:sp>
          <p:nvSpPr>
            <p:cNvPr id="27" name="אליפסה 26"/>
            <p:cNvSpPr/>
            <p:nvPr/>
          </p:nvSpPr>
          <p:spPr>
            <a:xfrm>
              <a:off x="2843808" y="5085184"/>
              <a:ext cx="360040" cy="360040"/>
            </a:xfrm>
            <a:prstGeom prst="ellips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771800" y="5058896"/>
              <a:ext cx="504056" cy="369332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dirty="0" smtClean="0"/>
                <a:t>e2</a:t>
              </a:r>
              <a:endParaRPr lang="he-IL" dirty="0"/>
            </a:p>
          </p:txBody>
        </p:sp>
      </p:grpSp>
      <p:grpSp>
        <p:nvGrpSpPr>
          <p:cNvPr id="29" name="קבוצה 43"/>
          <p:cNvGrpSpPr/>
          <p:nvPr/>
        </p:nvGrpSpPr>
        <p:grpSpPr>
          <a:xfrm>
            <a:off x="1362619" y="3078565"/>
            <a:ext cx="504056" cy="386328"/>
            <a:chOff x="2771800" y="5058896"/>
            <a:chExt cx="504056" cy="386328"/>
          </a:xfrm>
          <a:noFill/>
        </p:grpSpPr>
        <p:sp>
          <p:nvSpPr>
            <p:cNvPr id="30" name="אליפסה 29"/>
            <p:cNvSpPr/>
            <p:nvPr/>
          </p:nvSpPr>
          <p:spPr>
            <a:xfrm>
              <a:off x="2843808" y="5085184"/>
              <a:ext cx="360040" cy="360040"/>
            </a:xfrm>
            <a:prstGeom prst="ellips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771800" y="5058896"/>
              <a:ext cx="504056" cy="369332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dirty="0" smtClean="0"/>
                <a:t>e1</a:t>
              </a:r>
              <a:endParaRPr lang="he-IL" dirty="0"/>
            </a:p>
          </p:txBody>
        </p:sp>
      </p:grpSp>
      <p:grpSp>
        <p:nvGrpSpPr>
          <p:cNvPr id="32" name="קבוצה 48"/>
          <p:cNvGrpSpPr/>
          <p:nvPr/>
        </p:nvGrpSpPr>
        <p:grpSpPr>
          <a:xfrm>
            <a:off x="6398955" y="1424256"/>
            <a:ext cx="504056" cy="386328"/>
            <a:chOff x="2744090" y="5058896"/>
            <a:chExt cx="504056" cy="386328"/>
          </a:xfrm>
        </p:grpSpPr>
        <p:sp>
          <p:nvSpPr>
            <p:cNvPr id="33" name="אליפסה 32"/>
            <p:cNvSpPr/>
            <p:nvPr/>
          </p:nvSpPr>
          <p:spPr>
            <a:xfrm>
              <a:off x="2843808" y="5085184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744090" y="5058896"/>
              <a:ext cx="50405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dirty="0" smtClean="0"/>
                <a:t>e3</a:t>
              </a:r>
              <a:endParaRPr lang="he-IL" dirty="0"/>
            </a:p>
          </p:txBody>
        </p:sp>
      </p:grpSp>
      <p:grpSp>
        <p:nvGrpSpPr>
          <p:cNvPr id="38" name="קבוצה 54"/>
          <p:cNvGrpSpPr/>
          <p:nvPr/>
        </p:nvGrpSpPr>
        <p:grpSpPr>
          <a:xfrm>
            <a:off x="11164996" y="4288152"/>
            <a:ext cx="504056" cy="386328"/>
            <a:chOff x="2771800" y="5058896"/>
            <a:chExt cx="504056" cy="386328"/>
          </a:xfrm>
          <a:noFill/>
        </p:grpSpPr>
        <p:sp>
          <p:nvSpPr>
            <p:cNvPr id="39" name="אליפסה 38"/>
            <p:cNvSpPr/>
            <p:nvPr/>
          </p:nvSpPr>
          <p:spPr>
            <a:xfrm>
              <a:off x="2843808" y="5085184"/>
              <a:ext cx="360040" cy="360040"/>
            </a:xfrm>
            <a:prstGeom prst="ellips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771800" y="5058896"/>
              <a:ext cx="504056" cy="369332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dirty="0" smtClean="0"/>
                <a:t>e6</a:t>
              </a:r>
              <a:endParaRPr lang="he-IL" dirty="0"/>
            </a:p>
          </p:txBody>
        </p:sp>
      </p:grpSp>
      <p:grpSp>
        <p:nvGrpSpPr>
          <p:cNvPr id="41" name="קבוצה 57"/>
          <p:cNvGrpSpPr/>
          <p:nvPr/>
        </p:nvGrpSpPr>
        <p:grpSpPr>
          <a:xfrm>
            <a:off x="11095724" y="6279402"/>
            <a:ext cx="504056" cy="386328"/>
            <a:chOff x="2771800" y="5058896"/>
            <a:chExt cx="504056" cy="386328"/>
          </a:xfrm>
          <a:noFill/>
        </p:grpSpPr>
        <p:sp>
          <p:nvSpPr>
            <p:cNvPr id="42" name="אליפסה 41"/>
            <p:cNvSpPr/>
            <p:nvPr/>
          </p:nvSpPr>
          <p:spPr>
            <a:xfrm>
              <a:off x="2843808" y="5085184"/>
              <a:ext cx="360040" cy="360040"/>
            </a:xfrm>
            <a:prstGeom prst="ellips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771800" y="5058896"/>
              <a:ext cx="504056" cy="369332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dirty="0" smtClean="0"/>
                <a:t>e7</a:t>
              </a:r>
              <a:endParaRPr lang="he-IL" dirty="0"/>
            </a:p>
          </p:txBody>
        </p:sp>
      </p:grpSp>
      <p:grpSp>
        <p:nvGrpSpPr>
          <p:cNvPr id="44" name="קבוצה 60"/>
          <p:cNvGrpSpPr/>
          <p:nvPr/>
        </p:nvGrpSpPr>
        <p:grpSpPr>
          <a:xfrm>
            <a:off x="6400978" y="5639522"/>
            <a:ext cx="504056" cy="386328"/>
            <a:chOff x="2771800" y="5058896"/>
            <a:chExt cx="504056" cy="386328"/>
          </a:xfrm>
        </p:grpSpPr>
        <p:sp>
          <p:nvSpPr>
            <p:cNvPr id="45" name="אליפסה 44"/>
            <p:cNvSpPr/>
            <p:nvPr/>
          </p:nvSpPr>
          <p:spPr>
            <a:xfrm>
              <a:off x="2843808" y="5085184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771800" y="5058896"/>
              <a:ext cx="50405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dirty="0" smtClean="0"/>
                <a:t>e4</a:t>
              </a:r>
              <a:endParaRPr lang="he-IL" dirty="0"/>
            </a:p>
          </p:txBody>
        </p:sp>
      </p:grpSp>
      <p:cxnSp>
        <p:nvCxnSpPr>
          <p:cNvPr id="50" name="מחבר חץ ישר 49"/>
          <p:cNvCxnSpPr/>
          <p:nvPr/>
        </p:nvCxnSpPr>
        <p:spPr>
          <a:xfrm flipV="1">
            <a:off x="1916445" y="5093363"/>
            <a:ext cx="180020" cy="1177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/>
          <p:nvPr/>
        </p:nvCxnSpPr>
        <p:spPr>
          <a:xfrm flipV="1">
            <a:off x="1866675" y="3104853"/>
            <a:ext cx="180020" cy="1177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מחבר חץ ישר 52"/>
          <p:cNvCxnSpPr/>
          <p:nvPr/>
        </p:nvCxnSpPr>
        <p:spPr>
          <a:xfrm>
            <a:off x="6714699" y="1845510"/>
            <a:ext cx="0" cy="2423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מחבר חץ ישר 54"/>
          <p:cNvCxnSpPr>
            <a:stCxn id="40" idx="1"/>
          </p:cNvCxnSpPr>
          <p:nvPr/>
        </p:nvCxnSpPr>
        <p:spPr>
          <a:xfrm flipH="1" flipV="1">
            <a:off x="10984976" y="4360160"/>
            <a:ext cx="180020" cy="1126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מחבר חץ ישר 55"/>
          <p:cNvCxnSpPr/>
          <p:nvPr/>
        </p:nvCxnSpPr>
        <p:spPr>
          <a:xfrm flipH="1" flipV="1">
            <a:off x="10951708" y="6279402"/>
            <a:ext cx="180020" cy="1126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מחבר חץ ישר 57"/>
          <p:cNvCxnSpPr/>
          <p:nvPr/>
        </p:nvCxnSpPr>
        <p:spPr>
          <a:xfrm flipV="1">
            <a:off x="6657478" y="5397210"/>
            <a:ext cx="0" cy="2423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1" name="מחבר חץ ישר 60"/>
          <p:cNvCxnSpPr>
            <a:endCxn id="20" idx="2"/>
          </p:cNvCxnSpPr>
          <p:nvPr/>
        </p:nvCxnSpPr>
        <p:spPr>
          <a:xfrm>
            <a:off x="3990109" y="4599718"/>
            <a:ext cx="1628591" cy="7776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מחבר חץ ישר 61"/>
          <p:cNvCxnSpPr/>
          <p:nvPr/>
        </p:nvCxnSpPr>
        <p:spPr>
          <a:xfrm>
            <a:off x="4064407" y="2836976"/>
            <a:ext cx="1690254" cy="1440873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67" name="קבוצה 54"/>
          <p:cNvGrpSpPr/>
          <p:nvPr/>
        </p:nvGrpSpPr>
        <p:grpSpPr>
          <a:xfrm>
            <a:off x="11455941" y="2348513"/>
            <a:ext cx="504056" cy="386328"/>
            <a:chOff x="2771800" y="5058896"/>
            <a:chExt cx="504056" cy="386328"/>
          </a:xfrm>
          <a:noFill/>
        </p:grpSpPr>
        <p:sp>
          <p:nvSpPr>
            <p:cNvPr id="68" name="אליפסה 67"/>
            <p:cNvSpPr/>
            <p:nvPr/>
          </p:nvSpPr>
          <p:spPr>
            <a:xfrm>
              <a:off x="2843808" y="5085184"/>
              <a:ext cx="360040" cy="360040"/>
            </a:xfrm>
            <a:prstGeom prst="ellips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771800" y="5058896"/>
              <a:ext cx="504056" cy="369332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dirty="0" smtClean="0"/>
                <a:t>e5</a:t>
              </a:r>
              <a:endParaRPr lang="he-IL" dirty="0"/>
            </a:p>
          </p:txBody>
        </p:sp>
      </p:grpSp>
      <p:cxnSp>
        <p:nvCxnSpPr>
          <p:cNvPr id="70" name="מחבר חץ ישר 69"/>
          <p:cNvCxnSpPr>
            <a:stCxn id="69" idx="1"/>
          </p:cNvCxnSpPr>
          <p:nvPr/>
        </p:nvCxnSpPr>
        <p:spPr>
          <a:xfrm flipH="1" flipV="1">
            <a:off x="11275921" y="2420521"/>
            <a:ext cx="180020" cy="1126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9615053" y="3378442"/>
            <a:ext cx="153061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Grades</a:t>
            </a:r>
            <a:endParaRPr lang="he-IL" sz="2400" b="1" dirty="0" smtClean="0"/>
          </a:p>
        </p:txBody>
      </p:sp>
      <p:sp>
        <p:nvSpPr>
          <p:cNvPr id="118" name="TextBox 117"/>
          <p:cNvSpPr txBox="1"/>
          <p:nvPr/>
        </p:nvSpPr>
        <p:spPr>
          <a:xfrm rot="1718898">
            <a:off x="7970078" y="4960984"/>
            <a:ext cx="112128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dirty="0" smtClean="0"/>
              <a:t>.</a:t>
            </a:r>
            <a:endParaRPr lang="en-US" sz="2000" dirty="0"/>
          </a:p>
        </p:txBody>
      </p:sp>
      <p:cxnSp>
        <p:nvCxnSpPr>
          <p:cNvPr id="129" name="מחבר חץ ישר 128"/>
          <p:cNvCxnSpPr/>
          <p:nvPr/>
        </p:nvCxnSpPr>
        <p:spPr>
          <a:xfrm flipV="1">
            <a:off x="3986305" y="3196849"/>
            <a:ext cx="1814945" cy="1371601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0" name="מחבר חץ ישר 129"/>
          <p:cNvCxnSpPr/>
          <p:nvPr/>
        </p:nvCxnSpPr>
        <p:spPr>
          <a:xfrm>
            <a:off x="4059382" y="2812482"/>
            <a:ext cx="1628591" cy="7776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1" name="Title 1"/>
          <p:cNvSpPr txBox="1">
            <a:spLocks/>
          </p:cNvSpPr>
          <p:nvPr/>
        </p:nvSpPr>
        <p:spPr>
          <a:xfrm>
            <a:off x="1653310" y="693383"/>
            <a:ext cx="5731163" cy="581235"/>
          </a:xfrm>
          <a:prstGeom prst="rect">
            <a:avLst/>
          </a:prstGeom>
        </p:spPr>
        <p:txBody>
          <a:bodyPr/>
          <a:lstStyle/>
          <a:p>
            <a:pPr algn="l" rtl="0"/>
            <a:r>
              <a:rPr lang="en-US" sz="2800" b="1" dirty="0" smtClean="0"/>
              <a:t>Research Model </a:t>
            </a:r>
            <a:endParaRPr lang="he-IL" sz="2800" b="1" dirty="0"/>
          </a:p>
        </p:txBody>
      </p:sp>
      <p:cxnSp>
        <p:nvCxnSpPr>
          <p:cNvPr id="132" name="מחבר חץ ישר 131"/>
          <p:cNvCxnSpPr/>
          <p:nvPr/>
        </p:nvCxnSpPr>
        <p:spPr>
          <a:xfrm flipV="1">
            <a:off x="7716982" y="3920844"/>
            <a:ext cx="1717963" cy="568029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3" name="מחבר חץ ישר 132"/>
          <p:cNvCxnSpPr/>
          <p:nvPr/>
        </p:nvCxnSpPr>
        <p:spPr>
          <a:xfrm>
            <a:off x="7651514" y="4940004"/>
            <a:ext cx="1631032" cy="638862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4" name="מחבר חץ ישר 133"/>
          <p:cNvCxnSpPr/>
          <p:nvPr/>
        </p:nvCxnSpPr>
        <p:spPr>
          <a:xfrm flipV="1">
            <a:off x="7723523" y="1878526"/>
            <a:ext cx="1723092" cy="60465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5" name="מחבר חץ ישר 134"/>
          <p:cNvCxnSpPr/>
          <p:nvPr/>
        </p:nvCxnSpPr>
        <p:spPr>
          <a:xfrm flipV="1">
            <a:off x="7523018" y="2286000"/>
            <a:ext cx="2064327" cy="1898081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6" name="מחבר חץ ישר 135"/>
          <p:cNvCxnSpPr/>
          <p:nvPr/>
        </p:nvCxnSpPr>
        <p:spPr>
          <a:xfrm>
            <a:off x="7649846" y="3221258"/>
            <a:ext cx="1690255" cy="2147446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7" name="מחבר חץ ישר 136"/>
          <p:cNvCxnSpPr/>
          <p:nvPr/>
        </p:nvCxnSpPr>
        <p:spPr>
          <a:xfrm>
            <a:off x="7778941" y="2815685"/>
            <a:ext cx="1600586" cy="717224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4422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7783</TotalTime>
  <Words>1289</Words>
  <Application>Microsoft Office PowerPoint</Application>
  <PresentationFormat>מותאם אישית</PresentationFormat>
  <Paragraphs>123</Paragraphs>
  <Slides>21</Slides>
  <Notes>3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21</vt:i4>
      </vt:variant>
    </vt:vector>
  </HeadingPairs>
  <TitlesOfParts>
    <vt:vector size="22" baseType="lpstr">
      <vt:lpstr>Wisp</vt:lpstr>
      <vt:lpstr>The Contribution of Type of Work and Field of Study to Work-Study Interface</vt:lpstr>
      <vt:lpstr>Working students</vt:lpstr>
      <vt:lpstr>Factors Encouraging this Phenomenon</vt:lpstr>
      <vt:lpstr>Theoretical and Practical Challenges  </vt:lpstr>
      <vt:lpstr>As a result: </vt:lpstr>
      <vt:lpstr>Recent Directions</vt:lpstr>
      <vt:lpstr>Goals of the Current Study</vt:lpstr>
      <vt:lpstr>Research Hypotheses</vt:lpstr>
      <vt:lpstr>שקופית 9</vt:lpstr>
      <vt:lpstr>Participants</vt:lpstr>
      <vt:lpstr>Financial Support</vt:lpstr>
      <vt:lpstr>Living Arrangement </vt:lpstr>
      <vt:lpstr>Measures </vt:lpstr>
      <vt:lpstr>שקופית 14</vt:lpstr>
      <vt:lpstr>Results </vt:lpstr>
      <vt:lpstr>שקופית 16</vt:lpstr>
      <vt:lpstr>Students from social sciences and humanities reported higher levels of enrichment relations between work and study, compared to students from the exact sciences, engineering and life sciences</vt:lpstr>
      <vt:lpstr>Students whose work is related to their course of study reported higher levels of enrichment, compared to their cohorts, whose work is not related to their studies.    </vt:lpstr>
      <vt:lpstr>Outcomes </vt:lpstr>
      <vt:lpstr>Discussion </vt:lpstr>
      <vt:lpstr>שקופית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students-aspects of conflict and enrichment</dc:title>
  <dc:creator>user</dc:creator>
  <cp:lastModifiedBy>Gali</cp:lastModifiedBy>
  <cp:revision>84</cp:revision>
  <dcterms:created xsi:type="dcterms:W3CDTF">2014-06-24T20:29:31Z</dcterms:created>
  <dcterms:modified xsi:type="dcterms:W3CDTF">2016-05-17T06:10:21Z</dcterms:modified>
</cp:coreProperties>
</file>