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86" r:id="rId1"/>
  </p:sldMasterIdLst>
  <p:sldIdLst>
    <p:sldId id="256" r:id="rId2"/>
    <p:sldId id="261" r:id="rId3"/>
    <p:sldId id="269" r:id="rId4"/>
    <p:sldId id="259" r:id="rId5"/>
    <p:sldId id="267" r:id="rId6"/>
    <p:sldId id="268" r:id="rId7"/>
    <p:sldId id="262" r:id="rId8"/>
    <p:sldId id="263" r:id="rId9"/>
    <p:sldId id="264" r:id="rId10"/>
    <p:sldId id="270" r:id="rId11"/>
    <p:sldId id="271" r:id="rId12"/>
    <p:sldId id="265"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מירב מאירוביץ" initials="ממ" lastIdx="2" clrIdx="0">
    <p:extLst>
      <p:ext uri="{19B8F6BF-5375-455C-9EA6-DF929625EA0E}">
        <p15:presenceInfo xmlns:p15="http://schemas.microsoft.com/office/powerpoint/2012/main" xmlns="" userId="b29e6b27ed2b59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69" d="100"/>
          <a:sy n="69" d="100"/>
        </p:scale>
        <p:origin x="-58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3E657-26EC-4B36-952F-4E594A365C3C}" type="doc">
      <dgm:prSet loTypeId="urn:microsoft.com/office/officeart/2005/8/layout/venn1" loCatId="relationship" qsTypeId="urn:microsoft.com/office/officeart/2005/8/quickstyle/3d5" qsCatId="3D" csTypeId="urn:microsoft.com/office/officeart/2005/8/colors/accent1_2" csCatId="accent1" phldr="1"/>
      <dgm:spPr/>
    </dgm:pt>
    <dgm:pt modelId="{F4B5A772-A27D-4962-BB89-3CEBF778CF5A}">
      <dgm:prSet phldrT="[Text]"/>
      <dgm:spPr/>
      <dgm:t>
        <a:bodyPr/>
        <a:lstStyle/>
        <a:p>
          <a:pPr rtl="0"/>
          <a:r>
            <a:rPr lang="en-US" dirty="0" smtClean="0"/>
            <a:t>School &amp; Civil Organization</a:t>
          </a:r>
          <a:endParaRPr lang="he-IL" dirty="0"/>
        </a:p>
      </dgm:t>
    </dgm:pt>
    <dgm:pt modelId="{76920C09-FCF5-4B13-8925-1D32BC992BCE}" type="parTrans" cxnId="{60CCE033-2765-46B2-86B0-56E22ABE9324}">
      <dgm:prSet/>
      <dgm:spPr/>
      <dgm:t>
        <a:bodyPr/>
        <a:lstStyle/>
        <a:p>
          <a:pPr rtl="1"/>
          <a:endParaRPr lang="he-IL"/>
        </a:p>
      </dgm:t>
    </dgm:pt>
    <dgm:pt modelId="{F6E007B6-5A66-48D7-8B31-813B2AB26189}" type="sibTrans" cxnId="{60CCE033-2765-46B2-86B0-56E22ABE9324}">
      <dgm:prSet/>
      <dgm:spPr/>
      <dgm:t>
        <a:bodyPr/>
        <a:lstStyle/>
        <a:p>
          <a:pPr rtl="1"/>
          <a:endParaRPr lang="he-IL"/>
        </a:p>
      </dgm:t>
    </dgm:pt>
    <dgm:pt modelId="{12F0FDBA-C49A-47AE-BF9B-1E4430A12800}">
      <dgm:prSet phldrT="[Text]"/>
      <dgm:spPr/>
      <dgm:t>
        <a:bodyPr/>
        <a:lstStyle/>
        <a:p>
          <a:pPr rtl="1"/>
          <a:r>
            <a:rPr lang="en-US" dirty="0" smtClean="0"/>
            <a:t>Governmental organization (labor)</a:t>
          </a:r>
          <a:endParaRPr lang="he-IL" dirty="0"/>
        </a:p>
      </dgm:t>
    </dgm:pt>
    <dgm:pt modelId="{067420DD-2B75-431B-9B04-053CAD068265}" type="parTrans" cxnId="{28735BCF-ED03-4BB9-9E2B-FFE3086E0FCB}">
      <dgm:prSet/>
      <dgm:spPr/>
      <dgm:t>
        <a:bodyPr/>
        <a:lstStyle/>
        <a:p>
          <a:pPr rtl="1"/>
          <a:endParaRPr lang="he-IL"/>
        </a:p>
      </dgm:t>
    </dgm:pt>
    <dgm:pt modelId="{197B4030-3577-4595-AE64-C5A0139A84C5}" type="sibTrans" cxnId="{28735BCF-ED03-4BB9-9E2B-FFE3086E0FCB}">
      <dgm:prSet/>
      <dgm:spPr/>
      <dgm:t>
        <a:bodyPr/>
        <a:lstStyle/>
        <a:p>
          <a:pPr rtl="1"/>
          <a:endParaRPr lang="he-IL"/>
        </a:p>
      </dgm:t>
    </dgm:pt>
    <dgm:pt modelId="{F34E8D57-2152-489B-82E5-A181D91E5381}">
      <dgm:prSet phldrT="[Text]"/>
      <dgm:spPr/>
      <dgm:t>
        <a:bodyPr/>
        <a:lstStyle/>
        <a:p>
          <a:pPr rtl="1"/>
          <a:r>
            <a:rPr lang="en-US" dirty="0" smtClean="0"/>
            <a:t>Academia-</a:t>
          </a:r>
        </a:p>
        <a:p>
          <a:pPr rtl="1"/>
          <a:r>
            <a:rPr lang="en-US" dirty="0" smtClean="0"/>
            <a:t>Career development lab </a:t>
          </a:r>
          <a:endParaRPr lang="he-IL" dirty="0"/>
        </a:p>
      </dgm:t>
    </dgm:pt>
    <dgm:pt modelId="{5E93F11B-07BD-48CE-B210-FA52C334AED9}" type="parTrans" cxnId="{757555D0-B12C-423C-8131-CE33D29C0295}">
      <dgm:prSet/>
      <dgm:spPr/>
      <dgm:t>
        <a:bodyPr/>
        <a:lstStyle/>
        <a:p>
          <a:pPr rtl="1"/>
          <a:endParaRPr lang="he-IL"/>
        </a:p>
      </dgm:t>
    </dgm:pt>
    <dgm:pt modelId="{AA872700-6932-4491-B4B0-D32C23C01E9D}" type="sibTrans" cxnId="{757555D0-B12C-423C-8131-CE33D29C0295}">
      <dgm:prSet/>
      <dgm:spPr/>
      <dgm:t>
        <a:bodyPr/>
        <a:lstStyle/>
        <a:p>
          <a:pPr rtl="1"/>
          <a:endParaRPr lang="he-IL"/>
        </a:p>
      </dgm:t>
    </dgm:pt>
    <dgm:pt modelId="{F98C8459-571C-4CC2-BB92-392BAAD3E930}" type="pres">
      <dgm:prSet presAssocID="{9343E657-26EC-4B36-952F-4E594A365C3C}" presName="compositeShape" presStyleCnt="0">
        <dgm:presLayoutVars>
          <dgm:chMax val="7"/>
          <dgm:dir/>
          <dgm:resizeHandles val="exact"/>
        </dgm:presLayoutVars>
      </dgm:prSet>
      <dgm:spPr/>
    </dgm:pt>
    <dgm:pt modelId="{28F256EB-2322-44A6-82C4-9A7E8370D12E}" type="pres">
      <dgm:prSet presAssocID="{F4B5A772-A27D-4962-BB89-3CEBF778CF5A}" presName="circ1" presStyleLbl="vennNode1" presStyleIdx="0" presStyleCnt="3" custLinFactNeighborX="4922" custLinFactNeighborY="-1030"/>
      <dgm:spPr/>
      <dgm:t>
        <a:bodyPr/>
        <a:lstStyle/>
        <a:p>
          <a:pPr rtl="1"/>
          <a:endParaRPr lang="he-IL"/>
        </a:p>
      </dgm:t>
    </dgm:pt>
    <dgm:pt modelId="{CF24FA2D-040A-42DD-8EA9-655B5930FCA4}" type="pres">
      <dgm:prSet presAssocID="{F4B5A772-A27D-4962-BB89-3CEBF778CF5A}" presName="circ1Tx" presStyleLbl="revTx" presStyleIdx="0" presStyleCnt="0">
        <dgm:presLayoutVars>
          <dgm:chMax val="0"/>
          <dgm:chPref val="0"/>
          <dgm:bulletEnabled val="1"/>
        </dgm:presLayoutVars>
      </dgm:prSet>
      <dgm:spPr/>
      <dgm:t>
        <a:bodyPr/>
        <a:lstStyle/>
        <a:p>
          <a:pPr rtl="1"/>
          <a:endParaRPr lang="he-IL"/>
        </a:p>
      </dgm:t>
    </dgm:pt>
    <dgm:pt modelId="{B0E76F5F-50BC-4C57-BAFA-9C99B8A64501}" type="pres">
      <dgm:prSet presAssocID="{12F0FDBA-C49A-47AE-BF9B-1E4430A12800}" presName="circ2" presStyleLbl="vennNode1" presStyleIdx="1" presStyleCnt="3"/>
      <dgm:spPr/>
      <dgm:t>
        <a:bodyPr/>
        <a:lstStyle/>
        <a:p>
          <a:pPr rtl="1"/>
          <a:endParaRPr lang="he-IL"/>
        </a:p>
      </dgm:t>
    </dgm:pt>
    <dgm:pt modelId="{1886251C-677F-40D5-99AF-89E967AE26D6}" type="pres">
      <dgm:prSet presAssocID="{12F0FDBA-C49A-47AE-BF9B-1E4430A12800}" presName="circ2Tx" presStyleLbl="revTx" presStyleIdx="0" presStyleCnt="0">
        <dgm:presLayoutVars>
          <dgm:chMax val="0"/>
          <dgm:chPref val="0"/>
          <dgm:bulletEnabled val="1"/>
        </dgm:presLayoutVars>
      </dgm:prSet>
      <dgm:spPr/>
      <dgm:t>
        <a:bodyPr/>
        <a:lstStyle/>
        <a:p>
          <a:pPr rtl="1"/>
          <a:endParaRPr lang="he-IL"/>
        </a:p>
      </dgm:t>
    </dgm:pt>
    <dgm:pt modelId="{D6EC5A1C-2591-4517-8727-74D227CF0327}" type="pres">
      <dgm:prSet presAssocID="{F34E8D57-2152-489B-82E5-A181D91E5381}" presName="circ3" presStyleLbl="vennNode1" presStyleIdx="2" presStyleCnt="3"/>
      <dgm:spPr/>
      <dgm:t>
        <a:bodyPr/>
        <a:lstStyle/>
        <a:p>
          <a:pPr rtl="1"/>
          <a:endParaRPr lang="he-IL"/>
        </a:p>
      </dgm:t>
    </dgm:pt>
    <dgm:pt modelId="{62F6864B-5BF4-4DC8-8CDE-895871C1EC9D}" type="pres">
      <dgm:prSet presAssocID="{F34E8D57-2152-489B-82E5-A181D91E5381}" presName="circ3Tx" presStyleLbl="revTx" presStyleIdx="0" presStyleCnt="0">
        <dgm:presLayoutVars>
          <dgm:chMax val="0"/>
          <dgm:chPref val="0"/>
          <dgm:bulletEnabled val="1"/>
        </dgm:presLayoutVars>
      </dgm:prSet>
      <dgm:spPr/>
      <dgm:t>
        <a:bodyPr/>
        <a:lstStyle/>
        <a:p>
          <a:pPr rtl="1"/>
          <a:endParaRPr lang="he-IL"/>
        </a:p>
      </dgm:t>
    </dgm:pt>
  </dgm:ptLst>
  <dgm:cxnLst>
    <dgm:cxn modelId="{87B3F525-FF72-43B7-98DE-83A1F86641FA}" type="presOf" srcId="{9343E657-26EC-4B36-952F-4E594A365C3C}" destId="{F98C8459-571C-4CC2-BB92-392BAAD3E930}" srcOrd="0" destOrd="0" presId="urn:microsoft.com/office/officeart/2005/8/layout/venn1"/>
    <dgm:cxn modelId="{757555D0-B12C-423C-8131-CE33D29C0295}" srcId="{9343E657-26EC-4B36-952F-4E594A365C3C}" destId="{F34E8D57-2152-489B-82E5-A181D91E5381}" srcOrd="2" destOrd="0" parTransId="{5E93F11B-07BD-48CE-B210-FA52C334AED9}" sibTransId="{AA872700-6932-4491-B4B0-D32C23C01E9D}"/>
    <dgm:cxn modelId="{21C234A0-68DE-4260-B1C6-A45848110DE7}" type="presOf" srcId="{12F0FDBA-C49A-47AE-BF9B-1E4430A12800}" destId="{1886251C-677F-40D5-99AF-89E967AE26D6}" srcOrd="1" destOrd="0" presId="urn:microsoft.com/office/officeart/2005/8/layout/venn1"/>
    <dgm:cxn modelId="{04D67486-6831-4A8D-984A-44195798178B}" type="presOf" srcId="{F34E8D57-2152-489B-82E5-A181D91E5381}" destId="{62F6864B-5BF4-4DC8-8CDE-895871C1EC9D}" srcOrd="1" destOrd="0" presId="urn:microsoft.com/office/officeart/2005/8/layout/venn1"/>
    <dgm:cxn modelId="{283D522C-BA53-44D7-8CE3-6AB7E62C8A84}" type="presOf" srcId="{12F0FDBA-C49A-47AE-BF9B-1E4430A12800}" destId="{B0E76F5F-50BC-4C57-BAFA-9C99B8A64501}" srcOrd="0" destOrd="0" presId="urn:microsoft.com/office/officeart/2005/8/layout/venn1"/>
    <dgm:cxn modelId="{3DA7D1D9-4E51-448B-8EC1-4342C857A418}" type="presOf" srcId="{F4B5A772-A27D-4962-BB89-3CEBF778CF5A}" destId="{CF24FA2D-040A-42DD-8EA9-655B5930FCA4}" srcOrd="1" destOrd="0" presId="urn:microsoft.com/office/officeart/2005/8/layout/venn1"/>
    <dgm:cxn modelId="{E2B7FA4B-4D7E-4865-80BA-425DC57A2D59}" type="presOf" srcId="{F4B5A772-A27D-4962-BB89-3CEBF778CF5A}" destId="{28F256EB-2322-44A6-82C4-9A7E8370D12E}" srcOrd="0" destOrd="0" presId="urn:microsoft.com/office/officeart/2005/8/layout/venn1"/>
    <dgm:cxn modelId="{28735BCF-ED03-4BB9-9E2B-FFE3086E0FCB}" srcId="{9343E657-26EC-4B36-952F-4E594A365C3C}" destId="{12F0FDBA-C49A-47AE-BF9B-1E4430A12800}" srcOrd="1" destOrd="0" parTransId="{067420DD-2B75-431B-9B04-053CAD068265}" sibTransId="{197B4030-3577-4595-AE64-C5A0139A84C5}"/>
    <dgm:cxn modelId="{5EF57AB4-9944-44A8-91BA-14981B0DED67}" type="presOf" srcId="{F34E8D57-2152-489B-82E5-A181D91E5381}" destId="{D6EC5A1C-2591-4517-8727-74D227CF0327}" srcOrd="0" destOrd="0" presId="urn:microsoft.com/office/officeart/2005/8/layout/venn1"/>
    <dgm:cxn modelId="{60CCE033-2765-46B2-86B0-56E22ABE9324}" srcId="{9343E657-26EC-4B36-952F-4E594A365C3C}" destId="{F4B5A772-A27D-4962-BB89-3CEBF778CF5A}" srcOrd="0" destOrd="0" parTransId="{76920C09-FCF5-4B13-8925-1D32BC992BCE}" sibTransId="{F6E007B6-5A66-48D7-8B31-813B2AB26189}"/>
    <dgm:cxn modelId="{C1EAE1B8-CC74-495D-92D2-0271AE3284F5}" type="presParOf" srcId="{F98C8459-571C-4CC2-BB92-392BAAD3E930}" destId="{28F256EB-2322-44A6-82C4-9A7E8370D12E}" srcOrd="0" destOrd="0" presId="urn:microsoft.com/office/officeart/2005/8/layout/venn1"/>
    <dgm:cxn modelId="{7B4A78B9-0C1A-45AE-9679-F4BB9DCDEC04}" type="presParOf" srcId="{F98C8459-571C-4CC2-BB92-392BAAD3E930}" destId="{CF24FA2D-040A-42DD-8EA9-655B5930FCA4}" srcOrd="1" destOrd="0" presId="urn:microsoft.com/office/officeart/2005/8/layout/venn1"/>
    <dgm:cxn modelId="{4E1A585C-004F-42A4-9223-C9183FCDE342}" type="presParOf" srcId="{F98C8459-571C-4CC2-BB92-392BAAD3E930}" destId="{B0E76F5F-50BC-4C57-BAFA-9C99B8A64501}" srcOrd="2" destOrd="0" presId="urn:microsoft.com/office/officeart/2005/8/layout/venn1"/>
    <dgm:cxn modelId="{9999675A-88E9-4CFF-8424-1CE43DB08C00}" type="presParOf" srcId="{F98C8459-571C-4CC2-BB92-392BAAD3E930}" destId="{1886251C-677F-40D5-99AF-89E967AE26D6}" srcOrd="3" destOrd="0" presId="urn:microsoft.com/office/officeart/2005/8/layout/venn1"/>
    <dgm:cxn modelId="{03E90B49-8992-434B-B8B9-6232CD44B787}" type="presParOf" srcId="{F98C8459-571C-4CC2-BB92-392BAAD3E930}" destId="{D6EC5A1C-2591-4517-8727-74D227CF0327}" srcOrd="4" destOrd="0" presId="urn:microsoft.com/office/officeart/2005/8/layout/venn1"/>
    <dgm:cxn modelId="{480886B5-E3ED-46A1-9C7C-9A8A1CDBBD9B}" type="presParOf" srcId="{F98C8459-571C-4CC2-BB92-392BAAD3E930}" destId="{62F6864B-5BF4-4DC8-8CDE-895871C1EC9D}"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50100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46068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231480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74363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328495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297150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36645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3581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11273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1335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61255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1328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8051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8192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43372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0298CD5-6C1E-4009-B41F-6DF62E31D3BE}"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3561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5/17/2016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9456669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622" y="4933245"/>
            <a:ext cx="7772400" cy="1546377"/>
          </a:xfrm>
        </p:spPr>
        <p:txBody>
          <a:bodyPr>
            <a:normAutofit/>
          </a:bodyPr>
          <a:lstStyle/>
          <a:p>
            <a:pPr algn="l" rtl="0"/>
            <a:r>
              <a:rPr lang="en-US" sz="2800" b="1" dirty="0" smtClean="0"/>
              <a:t>Rachel Gali Cinamon</a:t>
            </a:r>
            <a:br>
              <a:rPr lang="en-US" sz="2800" b="1" dirty="0" smtClean="0"/>
            </a:br>
            <a:r>
              <a:rPr lang="en-US" sz="2800" b="1" dirty="0" smtClean="0"/>
              <a:t>Tel Aviv University </a:t>
            </a:r>
            <a:r>
              <a:rPr lang="en-US" sz="2800" dirty="0"/>
              <a:t/>
            </a:r>
            <a:br>
              <a:rPr lang="en-US" sz="2800" dirty="0"/>
            </a:br>
            <a:endParaRPr lang="he-IL" sz="2800" dirty="0"/>
          </a:p>
        </p:txBody>
      </p:sp>
      <p:sp>
        <p:nvSpPr>
          <p:cNvPr id="3" name="Subtitle 2"/>
          <p:cNvSpPr>
            <a:spLocks noGrp="1"/>
          </p:cNvSpPr>
          <p:nvPr>
            <p:ph type="subTitle" idx="1"/>
          </p:nvPr>
        </p:nvSpPr>
        <p:spPr>
          <a:xfrm>
            <a:off x="1207911" y="1061156"/>
            <a:ext cx="8066092" cy="2889052"/>
          </a:xfrm>
        </p:spPr>
        <p:txBody>
          <a:bodyPr>
            <a:noAutofit/>
          </a:bodyPr>
          <a:lstStyle/>
          <a:p>
            <a:pPr algn="l" rtl="0"/>
            <a:r>
              <a:rPr lang="en-US" sz="4800" dirty="0" smtClean="0"/>
              <a:t> Do at risk populations can    	have a dream? Or:</a:t>
            </a:r>
          </a:p>
          <a:p>
            <a:pPr algn="l" rtl="0"/>
            <a:r>
              <a:rPr lang="en-US" sz="4800" dirty="0" smtClean="0"/>
              <a:t>How to Enrich poor dreams?</a:t>
            </a:r>
            <a:endParaRPr lang="he-IL" sz="4800" dirty="0"/>
          </a:p>
        </p:txBody>
      </p:sp>
    </p:spTree>
    <p:extLst>
      <p:ext uri="{BB962C8B-B14F-4D97-AF65-F5344CB8AC3E}">
        <p14:creationId xmlns:p14="http://schemas.microsoft.com/office/powerpoint/2010/main" xmlns="" val="3281759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677334" y="2072641"/>
            <a:ext cx="8596668" cy="3968722"/>
          </a:xfrm>
        </p:spPr>
        <p:txBody>
          <a:bodyPr/>
          <a:lstStyle/>
          <a:p>
            <a:pPr marL="0" indent="0" algn="l" rtl="0">
              <a:buNone/>
            </a:pPr>
            <a:r>
              <a:rPr lang="en-US" dirty="0" smtClean="0"/>
              <a:t>Practice level: </a:t>
            </a:r>
          </a:p>
          <a:p>
            <a:pPr marL="0" indent="0" algn="l" rtl="0">
              <a:buNone/>
            </a:pPr>
            <a:r>
              <a:rPr lang="en-US" dirty="0" smtClean="0"/>
              <a:t>Professionals serves unique groups of at risk individuals using specific protocols and methods.  </a:t>
            </a:r>
          </a:p>
          <a:p>
            <a:pPr marL="0" indent="0" algn="l" rtl="0">
              <a:buNone/>
            </a:pPr>
            <a:r>
              <a:rPr lang="en-US" dirty="0" smtClean="0"/>
              <a:t>Policy </a:t>
            </a:r>
            <a:r>
              <a:rPr lang="en-US" dirty="0"/>
              <a:t>level:</a:t>
            </a:r>
          </a:p>
          <a:p>
            <a:pPr algn="l" rtl="0"/>
            <a:r>
              <a:rPr lang="en-US" dirty="0"/>
              <a:t>Safe work places for people with </a:t>
            </a:r>
            <a:r>
              <a:rPr lang="en-US" dirty="0" smtClean="0"/>
              <a:t>disabilities.</a:t>
            </a:r>
            <a:endParaRPr lang="en-US" dirty="0"/>
          </a:p>
          <a:p>
            <a:pPr algn="l" rtl="0"/>
            <a:r>
              <a:rPr lang="en-US" dirty="0"/>
              <a:t>Individual placement and supported </a:t>
            </a:r>
            <a:r>
              <a:rPr lang="en-US" dirty="0" smtClean="0"/>
              <a:t>employment.</a:t>
            </a:r>
            <a:endParaRPr lang="en-US" dirty="0"/>
          </a:p>
          <a:p>
            <a:pPr algn="l" rtl="0"/>
            <a:r>
              <a:rPr lang="en-US" dirty="0"/>
              <a:t>Economic support in organizations that </a:t>
            </a:r>
            <a:r>
              <a:rPr lang="en-US" dirty="0" smtClean="0"/>
              <a:t>employ people </a:t>
            </a:r>
            <a:r>
              <a:rPr lang="en-US" dirty="0"/>
              <a:t>with </a:t>
            </a:r>
            <a:r>
              <a:rPr lang="en-US" dirty="0" smtClean="0"/>
              <a:t>disabilities </a:t>
            </a:r>
            <a:r>
              <a:rPr lang="en-US" dirty="0"/>
              <a:t>and </a:t>
            </a:r>
            <a:r>
              <a:rPr lang="en-US" dirty="0" smtClean="0"/>
              <a:t>minorities.</a:t>
            </a:r>
            <a:endParaRPr lang="en-US" dirty="0"/>
          </a:p>
          <a:p>
            <a:pPr algn="l" rtl="0"/>
            <a:r>
              <a:rPr lang="en-US" dirty="0" smtClean="0"/>
              <a:t>Legislation that </a:t>
            </a:r>
            <a:r>
              <a:rPr lang="en-US" dirty="0"/>
              <a:t>force governmental organizations to have 20% of employees with </a:t>
            </a:r>
            <a:r>
              <a:rPr lang="en-US" dirty="0" smtClean="0"/>
              <a:t>disabilities and minorities.   </a:t>
            </a:r>
            <a:endParaRPr lang="en-US" dirty="0"/>
          </a:p>
          <a:p>
            <a:pPr algn="l" rtl="0"/>
            <a:endParaRPr lang="he-IL" dirty="0"/>
          </a:p>
        </p:txBody>
      </p:sp>
    </p:spTree>
    <p:extLst>
      <p:ext uri="{BB962C8B-B14F-4D97-AF65-F5344CB8AC3E}">
        <p14:creationId xmlns:p14="http://schemas.microsoft.com/office/powerpoint/2010/main" xmlns="" val="34866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0282"/>
            <a:ext cx="8596668" cy="1320800"/>
          </a:xfrm>
        </p:spPr>
        <p:txBody>
          <a:bodyPr>
            <a:normAutofit/>
          </a:bodyPr>
          <a:lstStyle/>
          <a:p>
            <a:r>
              <a:rPr lang="en-US" dirty="0" smtClean="0"/>
              <a:t>Required – More flexibility and dynamic approach</a:t>
            </a:r>
            <a:endParaRPr lang="he-IL" dirty="0"/>
          </a:p>
        </p:txBody>
      </p:sp>
      <p:sp>
        <p:nvSpPr>
          <p:cNvPr id="3" name="Content Placeholder 2"/>
          <p:cNvSpPr>
            <a:spLocks noGrp="1"/>
          </p:cNvSpPr>
          <p:nvPr>
            <p:ph idx="1"/>
          </p:nvPr>
        </p:nvSpPr>
        <p:spPr>
          <a:xfrm>
            <a:off x="677334" y="2093354"/>
            <a:ext cx="8596668" cy="3880773"/>
          </a:xfrm>
        </p:spPr>
        <p:txBody>
          <a:bodyPr>
            <a:normAutofit fontScale="92500"/>
          </a:bodyPr>
          <a:lstStyle/>
          <a:p>
            <a:pPr algn="l" rtl="0"/>
            <a:r>
              <a:rPr lang="en-US" sz="2800" dirty="0" smtClean="0"/>
              <a:t>Reactivity------ Proactivity</a:t>
            </a:r>
          </a:p>
          <a:p>
            <a:pPr algn="l" rtl="0"/>
            <a:r>
              <a:rPr lang="en-US" sz="2800" dirty="0" smtClean="0"/>
              <a:t>Stability--------Change </a:t>
            </a:r>
          </a:p>
          <a:p>
            <a:pPr algn="l" rtl="0"/>
            <a:r>
              <a:rPr lang="en-US" sz="2800" dirty="0" smtClean="0"/>
              <a:t>Specific ---------General</a:t>
            </a:r>
          </a:p>
          <a:p>
            <a:pPr algn="l" rtl="0"/>
            <a:r>
              <a:rPr lang="en-US" sz="2800" dirty="0" smtClean="0"/>
              <a:t>Individual--------social</a:t>
            </a:r>
          </a:p>
          <a:p>
            <a:pPr algn="l" rtl="0"/>
            <a:r>
              <a:rPr lang="en-US" sz="2800" dirty="0" smtClean="0"/>
              <a:t>Short term------life long guidance </a:t>
            </a:r>
          </a:p>
          <a:p>
            <a:pPr algn="l" rtl="0"/>
            <a:r>
              <a:rPr lang="en-US" sz="2800" dirty="0" smtClean="0"/>
              <a:t>Matching --------educational and developmental </a:t>
            </a:r>
            <a:r>
              <a:rPr lang="en-US" sz="2800" dirty="0" err="1" smtClean="0"/>
              <a:t>apr.</a:t>
            </a:r>
            <a:r>
              <a:rPr lang="en-US" sz="2800" dirty="0" smtClean="0"/>
              <a:t> </a:t>
            </a:r>
          </a:p>
          <a:p>
            <a:pPr algn="l" rtl="0"/>
            <a:r>
              <a:rPr lang="en-US" sz="2800" dirty="0" smtClean="0"/>
              <a:t> work oriented ------broad definition of career</a:t>
            </a:r>
            <a:endParaRPr lang="en-US" sz="2800" dirty="0"/>
          </a:p>
        </p:txBody>
      </p:sp>
    </p:spTree>
    <p:extLst>
      <p:ext uri="{BB962C8B-B14F-4D97-AF65-F5344CB8AC3E}">
        <p14:creationId xmlns:p14="http://schemas.microsoft.com/office/powerpoint/2010/main" xmlns="" val="136757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7176"/>
            <a:ext cx="8596668" cy="1320800"/>
          </a:xfrm>
        </p:spPr>
        <p:txBody>
          <a:bodyPr/>
          <a:lstStyle/>
          <a:p>
            <a:r>
              <a:rPr lang="en-US" dirty="0" smtClean="0"/>
              <a:t>How to enrich their dreams?</a:t>
            </a:r>
            <a:endParaRPr lang="he-IL" dirty="0"/>
          </a:p>
        </p:txBody>
      </p:sp>
      <p:sp>
        <p:nvSpPr>
          <p:cNvPr id="3" name="Content Placeholder 2"/>
          <p:cNvSpPr>
            <a:spLocks noGrp="1"/>
          </p:cNvSpPr>
          <p:nvPr>
            <p:ph idx="1"/>
          </p:nvPr>
        </p:nvSpPr>
        <p:spPr>
          <a:xfrm>
            <a:off x="677334" y="1999225"/>
            <a:ext cx="8596668" cy="3880773"/>
          </a:xfrm>
        </p:spPr>
        <p:txBody>
          <a:bodyPr>
            <a:normAutofit fontScale="92500"/>
          </a:bodyPr>
          <a:lstStyle/>
          <a:p>
            <a:pPr algn="l" rtl="0"/>
            <a:r>
              <a:rPr lang="en-US" sz="2400" dirty="0" smtClean="0"/>
              <a:t>Cooperation between disciplines (social workers, occupational therapy and career counselors)</a:t>
            </a:r>
          </a:p>
          <a:p>
            <a:pPr algn="l" rtl="0"/>
            <a:r>
              <a:rPr lang="en-US" sz="2400" dirty="0" smtClean="0"/>
              <a:t>At risk population as target of career research</a:t>
            </a:r>
          </a:p>
          <a:p>
            <a:pPr algn="l" rtl="0"/>
            <a:r>
              <a:rPr lang="en-US" sz="2400" dirty="0" smtClean="0"/>
              <a:t>Developmental perspective </a:t>
            </a:r>
          </a:p>
          <a:p>
            <a:pPr algn="l" rtl="0"/>
            <a:r>
              <a:rPr lang="en-US" sz="2400" dirty="0" smtClean="0"/>
              <a:t>Broad definition of career (work-family-community-leisure)</a:t>
            </a:r>
          </a:p>
          <a:p>
            <a:pPr algn="l" rtl="0"/>
            <a:r>
              <a:rPr lang="en-US" sz="2400" dirty="0"/>
              <a:t>Career </a:t>
            </a:r>
            <a:r>
              <a:rPr lang="en-US" sz="2400" dirty="0" smtClean="0"/>
              <a:t>interventions may emphasize actual situation but not leave out life long perspective (e.g., a dream of future career goals and plans).</a:t>
            </a:r>
            <a:endParaRPr lang="en-US" sz="2400" dirty="0"/>
          </a:p>
          <a:p>
            <a:pPr marL="0" indent="0" algn="l" rtl="0">
              <a:buNone/>
            </a:pPr>
            <a:r>
              <a:rPr lang="en-US" sz="2400" dirty="0" smtClean="0"/>
              <a:t> </a:t>
            </a:r>
          </a:p>
          <a:p>
            <a:pPr algn="l" rtl="0"/>
            <a:endParaRPr lang="en-US" sz="2400" dirty="0" smtClean="0"/>
          </a:p>
          <a:p>
            <a:pPr algn="l" rtl="0"/>
            <a:endParaRPr lang="he-IL" sz="2400" dirty="0"/>
          </a:p>
        </p:txBody>
      </p:sp>
    </p:spTree>
    <p:extLst>
      <p:ext uri="{BB962C8B-B14F-4D97-AF65-F5344CB8AC3E}">
        <p14:creationId xmlns:p14="http://schemas.microsoft.com/office/powerpoint/2010/main" xmlns="" val="3935033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82" y="268224"/>
            <a:ext cx="8596668" cy="1597152"/>
          </a:xfrm>
        </p:spPr>
        <p:txBody>
          <a:bodyPr/>
          <a:lstStyle/>
          <a:p>
            <a:pPr algn="l" rtl="0"/>
            <a:r>
              <a:rPr lang="en-US" dirty="0" smtClean="0"/>
              <a:t>Cooperation between social organizations</a:t>
            </a: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04150064"/>
              </p:ext>
            </p:extLst>
          </p:nvPr>
        </p:nvGraphicFramePr>
        <p:xfrm>
          <a:off x="774192" y="1930400"/>
          <a:ext cx="8229600" cy="4358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31591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pPr algn="ctr" rtl="0"/>
            <a:r>
              <a:rPr lang="en-US" sz="4800" dirty="0" smtClean="0"/>
              <a:t>Thank you!</a:t>
            </a:r>
          </a:p>
          <a:p>
            <a:pPr algn="l" rtl="0"/>
            <a:endParaRPr lang="en-US" dirty="0" smtClean="0"/>
          </a:p>
          <a:p>
            <a:pPr algn="l" rtl="0"/>
            <a:endParaRPr lang="en-US" dirty="0"/>
          </a:p>
          <a:p>
            <a:pPr algn="l" rtl="0"/>
            <a:r>
              <a:rPr lang="en-US" sz="2400" dirty="0" smtClean="0"/>
              <a:t>Presentation and other materials can be downloaded from career lab website:</a:t>
            </a:r>
          </a:p>
          <a:p>
            <a:pPr algn="l" rtl="0"/>
            <a:r>
              <a:rPr lang="en-US" sz="2400" dirty="0"/>
              <a:t>https://education.tau.ac.il/yeuts_career_lab</a:t>
            </a:r>
            <a:endParaRPr lang="en-US" sz="2400" dirty="0" smtClean="0"/>
          </a:p>
        </p:txBody>
      </p:sp>
    </p:spTree>
    <p:extLst>
      <p:ext uri="{BB962C8B-B14F-4D97-AF65-F5344CB8AC3E}">
        <p14:creationId xmlns:p14="http://schemas.microsoft.com/office/powerpoint/2010/main" xmlns="" val="300053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316992"/>
            <a:ext cx="8900712" cy="1231392"/>
          </a:xfrm>
        </p:spPr>
        <p:txBody>
          <a:bodyPr/>
          <a:lstStyle/>
          <a:p>
            <a:r>
              <a:rPr lang="en-US" dirty="0" smtClean="0"/>
              <a:t>At risk population- the career perspective</a:t>
            </a:r>
            <a:endParaRPr lang="he-IL" dirty="0"/>
          </a:p>
        </p:txBody>
      </p:sp>
      <p:sp>
        <p:nvSpPr>
          <p:cNvPr id="3" name="Content Placeholder 2"/>
          <p:cNvSpPr>
            <a:spLocks noGrp="1"/>
          </p:cNvSpPr>
          <p:nvPr>
            <p:ph idx="1"/>
          </p:nvPr>
        </p:nvSpPr>
        <p:spPr>
          <a:xfrm>
            <a:off x="462180" y="1955797"/>
            <a:ext cx="9035387" cy="3880773"/>
          </a:xfrm>
        </p:spPr>
        <p:txBody>
          <a:bodyPr>
            <a:normAutofit fontScale="92500"/>
          </a:bodyPr>
          <a:lstStyle/>
          <a:p>
            <a:pPr algn="l" rtl="0"/>
            <a:r>
              <a:rPr lang="en-US" sz="4000" dirty="0" smtClean="0"/>
              <a:t>People </a:t>
            </a:r>
            <a:r>
              <a:rPr lang="en-US" sz="4000" dirty="0"/>
              <a:t>that </a:t>
            </a:r>
            <a:r>
              <a:rPr lang="en-US" sz="4000" dirty="0" smtClean="0"/>
              <a:t>experience health problems and/or difficult life </a:t>
            </a:r>
            <a:r>
              <a:rPr lang="en-US" sz="4000" dirty="0"/>
              <a:t>conditions like poverty, family </a:t>
            </a:r>
            <a:r>
              <a:rPr lang="en-US" sz="4000" dirty="0" smtClean="0"/>
              <a:t>problems, </a:t>
            </a:r>
            <a:r>
              <a:rPr lang="en-US" sz="4000" dirty="0"/>
              <a:t>political and social </a:t>
            </a:r>
            <a:r>
              <a:rPr lang="en-US" sz="4000" dirty="0" smtClean="0"/>
              <a:t>exclusion or migration in ways that affect their career development course negatively. </a:t>
            </a:r>
          </a:p>
        </p:txBody>
      </p:sp>
    </p:spTree>
    <p:extLst>
      <p:ext uri="{BB962C8B-B14F-4D97-AF65-F5344CB8AC3E}">
        <p14:creationId xmlns:p14="http://schemas.microsoft.com/office/powerpoint/2010/main" xmlns="" val="138208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of us are at risk?</a:t>
            </a:r>
            <a:endParaRPr lang="he-IL" dirty="0"/>
          </a:p>
        </p:txBody>
      </p:sp>
      <p:sp>
        <p:nvSpPr>
          <p:cNvPr id="3" name="Content Placeholder 2"/>
          <p:cNvSpPr>
            <a:spLocks noGrp="1"/>
          </p:cNvSpPr>
          <p:nvPr>
            <p:ph idx="1"/>
          </p:nvPr>
        </p:nvSpPr>
        <p:spPr/>
        <p:txBody>
          <a:bodyPr/>
          <a:lstStyle/>
          <a:p>
            <a:pPr algn="l" rtl="0"/>
            <a:r>
              <a:rPr lang="en-US" dirty="0"/>
              <a:t>15% of world population have a </a:t>
            </a:r>
            <a:r>
              <a:rPr lang="en-US" dirty="0" smtClean="0"/>
              <a:t>disability </a:t>
            </a:r>
            <a:r>
              <a:rPr lang="en-US" dirty="0"/>
              <a:t>(ILO, 2014).</a:t>
            </a:r>
          </a:p>
          <a:p>
            <a:pPr algn="l" rtl="0"/>
            <a:r>
              <a:rPr lang="en-US" dirty="0"/>
              <a:t>232 million of international migrant workers around the world.</a:t>
            </a:r>
          </a:p>
          <a:p>
            <a:pPr algn="l" rtl="0"/>
            <a:r>
              <a:rPr lang="en-US" dirty="0" smtClean="0"/>
              <a:t>X% considered as poor  (OECD) </a:t>
            </a:r>
          </a:p>
          <a:p>
            <a:pPr algn="l" rtl="0"/>
            <a:endParaRPr lang="en-US" dirty="0"/>
          </a:p>
          <a:p>
            <a:pPr algn="l" rtl="0"/>
            <a:endParaRPr lang="en-US" dirty="0" smtClean="0"/>
          </a:p>
        </p:txBody>
      </p:sp>
    </p:spTree>
    <p:extLst>
      <p:ext uri="{BB962C8B-B14F-4D97-AF65-F5344CB8AC3E}">
        <p14:creationId xmlns:p14="http://schemas.microsoft.com/office/powerpoint/2010/main" xmlns="" val="376514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3729"/>
            <a:ext cx="8596668" cy="1320800"/>
          </a:xfrm>
        </p:spPr>
        <p:txBody>
          <a:bodyPr/>
          <a:lstStyle/>
          <a:p>
            <a:r>
              <a:rPr lang="en-US" dirty="0" smtClean="0"/>
              <a:t>Career development of at risk population</a:t>
            </a:r>
            <a:endParaRPr lang="he-IL" dirty="0"/>
          </a:p>
        </p:txBody>
      </p:sp>
      <p:sp>
        <p:nvSpPr>
          <p:cNvPr id="3" name="Content Placeholder 2"/>
          <p:cNvSpPr>
            <a:spLocks noGrp="1"/>
          </p:cNvSpPr>
          <p:nvPr>
            <p:ph idx="1"/>
          </p:nvPr>
        </p:nvSpPr>
        <p:spPr>
          <a:xfrm>
            <a:off x="180623" y="2426208"/>
            <a:ext cx="9377906" cy="4164842"/>
          </a:xfrm>
        </p:spPr>
        <p:txBody>
          <a:bodyPr>
            <a:normAutofit/>
          </a:bodyPr>
          <a:lstStyle/>
          <a:p>
            <a:pPr algn="l" rtl="0"/>
            <a:r>
              <a:rPr lang="en-US" sz="3600" dirty="0" smtClean="0"/>
              <a:t>The career development of at risk population is usually lower than normative population in terms of employment rates, salaries, managerial positions, entrepreneurship or being self employed. </a:t>
            </a:r>
          </a:p>
        </p:txBody>
      </p:sp>
    </p:spTree>
    <p:extLst>
      <p:ext uri="{BB962C8B-B14F-4D97-AF65-F5344CB8AC3E}">
        <p14:creationId xmlns:p14="http://schemas.microsoft.com/office/powerpoint/2010/main" xmlns="" val="1743102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182"/>
            <a:ext cx="8596668" cy="1304506"/>
          </a:xfrm>
        </p:spPr>
        <p:txBody>
          <a:bodyPr/>
          <a:lstStyle/>
          <a:p>
            <a:r>
              <a:rPr lang="en-US" dirty="0" smtClean="0"/>
              <a:t>Example from Israel population</a:t>
            </a:r>
            <a:endParaRPr lang="he-IL" dirty="0"/>
          </a:p>
        </p:txBody>
      </p:sp>
      <p:sp>
        <p:nvSpPr>
          <p:cNvPr id="3" name="Content Placeholder 2"/>
          <p:cNvSpPr>
            <a:spLocks noGrp="1"/>
          </p:cNvSpPr>
          <p:nvPr>
            <p:ph idx="1"/>
          </p:nvPr>
        </p:nvSpPr>
        <p:spPr>
          <a:xfrm>
            <a:off x="677334" y="1474788"/>
            <a:ext cx="8596668" cy="4804987"/>
          </a:xfrm>
        </p:spPr>
        <p:txBody>
          <a:bodyPr>
            <a:noAutofit/>
          </a:bodyPr>
          <a:lstStyle/>
          <a:p>
            <a:pPr marL="0" lvl="0" indent="0" algn="ctr" defTabSz="914400" rtl="0" eaLnBrk="0" fontAlgn="base" hangingPunct="0">
              <a:spcBef>
                <a:spcPct val="0"/>
              </a:spcBef>
              <a:spcAft>
                <a:spcPct val="0"/>
              </a:spcAft>
              <a:buClrTx/>
              <a:buSzTx/>
              <a:buNone/>
            </a:pPr>
            <a:r>
              <a:rPr lang="en-US" altLang="he-IL" sz="1600" b="1" dirty="0">
                <a:solidFill>
                  <a:schemeClr val="tx1"/>
                </a:solidFill>
                <a:latin typeface="+mj-lt"/>
                <a:ea typeface="Calibri" panose="020F0502020204030204" pitchFamily="34" charset="0"/>
                <a:cs typeface="Arial" panose="020B0604020202020204" pitchFamily="34" charset="0"/>
              </a:rPr>
              <a:t>People with </a:t>
            </a:r>
            <a:r>
              <a:rPr lang="en-US" altLang="he-IL" sz="1600" b="1" dirty="0" smtClean="0">
                <a:solidFill>
                  <a:schemeClr val="tx1"/>
                </a:solidFill>
                <a:latin typeface="+mj-lt"/>
                <a:ea typeface="Calibri" panose="020F0502020204030204" pitchFamily="34" charset="0"/>
                <a:cs typeface="Arial" panose="020B0604020202020204" pitchFamily="34" charset="0"/>
              </a:rPr>
              <a:t>disabilities</a:t>
            </a:r>
          </a:p>
          <a:p>
            <a:pPr marL="0" lvl="0" indent="0" algn="l" defTabSz="914400" rtl="0" eaLnBrk="0" fontAlgn="base" hangingPunct="0">
              <a:spcBef>
                <a:spcPct val="0"/>
              </a:spcBef>
              <a:spcAft>
                <a:spcPct val="0"/>
              </a:spcAft>
              <a:buClrTx/>
              <a:buSzTx/>
              <a:buNone/>
            </a:pPr>
            <a:endParaRPr lang="en-US" altLang="he-IL" sz="1600" dirty="0">
              <a:solidFill>
                <a:schemeClr val="tx1"/>
              </a:solidFill>
              <a:latin typeface="+mj-lt"/>
            </a:endParaRPr>
          </a:p>
          <a:p>
            <a:pPr marL="0" lvl="0" indent="0" algn="l" defTabSz="914400" rtl="0" eaLnBrk="0" fontAlgn="base" hangingPunct="0">
              <a:spcBef>
                <a:spcPct val="0"/>
              </a:spcBef>
              <a:spcAft>
                <a:spcPct val="0"/>
              </a:spcAft>
              <a:buClrTx/>
              <a:buSzTx/>
              <a:buNone/>
            </a:pPr>
            <a:r>
              <a:rPr lang="en-US" altLang="he-IL" sz="2000" dirty="0" smtClean="0">
                <a:solidFill>
                  <a:schemeClr val="tx1"/>
                </a:solidFill>
                <a:latin typeface="+mj-lt"/>
                <a:ea typeface="Calibri" panose="020F0502020204030204" pitchFamily="34" charset="0"/>
                <a:cs typeface="Arial" panose="020B0604020202020204" pitchFamily="34" charset="0"/>
              </a:rPr>
              <a:t>Rate of people with disability in Israel is one of the highest in the  OECD countries (18.3%; 14</a:t>
            </a:r>
            <a:r>
              <a:rPr lang="en-US" altLang="he-IL" sz="2000" dirty="0">
                <a:solidFill>
                  <a:schemeClr val="tx1"/>
                </a:solidFill>
                <a:latin typeface="+mj-lt"/>
                <a:ea typeface="Calibri" panose="020F0502020204030204" pitchFamily="34" charset="0"/>
                <a:cs typeface="Arial" panose="020B0604020202020204" pitchFamily="34" charset="0"/>
              </a:rPr>
              <a:t>% </a:t>
            </a:r>
            <a:r>
              <a:rPr lang="en-US" altLang="he-IL" sz="2000" dirty="0" smtClean="0">
                <a:solidFill>
                  <a:schemeClr val="tx1"/>
                </a:solidFill>
                <a:latin typeface="+mj-lt"/>
                <a:ea typeface="Calibri" panose="020F0502020204030204" pitchFamily="34" charset="0"/>
                <a:cs typeface="Arial" panose="020B0604020202020204" pitchFamily="34" charset="0"/>
              </a:rPr>
              <a:t>Respectively)</a:t>
            </a:r>
          </a:p>
          <a:p>
            <a:pPr marL="0" lvl="0" indent="0" algn="l" defTabSz="914400" rtl="0" eaLnBrk="0" fontAlgn="base" hangingPunct="0">
              <a:spcBef>
                <a:spcPct val="0"/>
              </a:spcBef>
              <a:spcAft>
                <a:spcPct val="0"/>
              </a:spcAft>
              <a:buClrTx/>
              <a:buSzTx/>
              <a:buNone/>
            </a:pPr>
            <a:r>
              <a:rPr lang="en-US" altLang="he-IL" sz="2000" dirty="0" smtClean="0">
                <a:solidFill>
                  <a:schemeClr val="tx1"/>
                </a:solidFill>
                <a:latin typeface="+mj-lt"/>
                <a:ea typeface="Calibri" panose="020F0502020204030204" pitchFamily="34" charset="0"/>
                <a:cs typeface="Arial" panose="020B0604020202020204" pitchFamily="34" charset="0"/>
              </a:rPr>
              <a:t>Employment rate </a:t>
            </a:r>
            <a:r>
              <a:rPr lang="en-US" altLang="he-IL" sz="2000" dirty="0">
                <a:solidFill>
                  <a:schemeClr val="tx1"/>
                </a:solidFill>
                <a:latin typeface="+mj-lt"/>
                <a:ea typeface="Calibri" panose="020F0502020204030204" pitchFamily="34" charset="0"/>
                <a:cs typeface="Arial" panose="020B0604020202020204" pitchFamily="34" charset="0"/>
              </a:rPr>
              <a:t>is 48.1% versus 74.1% in </a:t>
            </a:r>
            <a:r>
              <a:rPr lang="en-US" altLang="he-IL" sz="2000" dirty="0" smtClean="0">
                <a:solidFill>
                  <a:schemeClr val="tx1"/>
                </a:solidFill>
                <a:latin typeface="+mj-lt"/>
                <a:ea typeface="Calibri" panose="020F0502020204030204" pitchFamily="34" charset="0"/>
                <a:cs typeface="Arial" panose="020B0604020202020204" pitchFamily="34" charset="0"/>
              </a:rPr>
              <a:t>the general population.</a:t>
            </a:r>
            <a:endParaRPr lang="en-US" altLang="he-IL" sz="2000" dirty="0">
              <a:solidFill>
                <a:schemeClr val="tx1"/>
              </a:solidFill>
              <a:latin typeface="+mj-lt"/>
            </a:endParaRPr>
          </a:p>
          <a:p>
            <a:pPr marL="0" lvl="0" indent="0" algn="l" defTabSz="914400" rtl="0" eaLnBrk="0" fontAlgn="base" hangingPunct="0">
              <a:spcBef>
                <a:spcPct val="0"/>
              </a:spcBef>
              <a:spcAft>
                <a:spcPct val="0"/>
              </a:spcAft>
              <a:buClrTx/>
              <a:buSzTx/>
              <a:buNone/>
            </a:pPr>
            <a:r>
              <a:rPr lang="en-US" altLang="he-IL" sz="2000" dirty="0" smtClean="0">
                <a:solidFill>
                  <a:schemeClr val="tx1"/>
                </a:solidFill>
                <a:latin typeface="+mj-lt"/>
                <a:ea typeface="Calibri" panose="020F0502020204030204" pitchFamily="34" charset="0"/>
                <a:cs typeface="Arial" panose="020B0604020202020204" pitchFamily="34" charset="0"/>
              </a:rPr>
              <a:t>Unemployment rate is </a:t>
            </a:r>
            <a:r>
              <a:rPr lang="en-US" altLang="he-IL" sz="2000" dirty="0">
                <a:solidFill>
                  <a:schemeClr val="tx1"/>
                </a:solidFill>
                <a:latin typeface="+mj-lt"/>
                <a:ea typeface="Calibri" panose="020F0502020204030204" pitchFamily="34" charset="0"/>
                <a:cs typeface="Arial" panose="020B0604020202020204" pitchFamily="34" charset="0"/>
              </a:rPr>
              <a:t>13.3% versus 5.4</a:t>
            </a:r>
            <a:r>
              <a:rPr lang="en-US" altLang="he-IL" sz="2000" dirty="0" smtClean="0">
                <a:solidFill>
                  <a:schemeClr val="tx1"/>
                </a:solidFill>
                <a:latin typeface="+mj-lt"/>
                <a:ea typeface="Calibri" panose="020F0502020204030204" pitchFamily="34" charset="0"/>
                <a:cs typeface="Arial" panose="020B0604020202020204" pitchFamily="34" charset="0"/>
              </a:rPr>
              <a:t>% in the general population.</a:t>
            </a:r>
          </a:p>
          <a:p>
            <a:pPr marL="0" indent="0" algn="l" defTabSz="914400" rtl="0" eaLnBrk="0" fontAlgn="base" hangingPunct="0">
              <a:spcBef>
                <a:spcPct val="0"/>
              </a:spcBef>
              <a:spcAft>
                <a:spcPct val="0"/>
              </a:spcAft>
              <a:buClrTx/>
              <a:buSzTx/>
              <a:buNone/>
            </a:pPr>
            <a:r>
              <a:rPr lang="en-US" altLang="he-IL" sz="2000" dirty="0" smtClean="0">
                <a:solidFill>
                  <a:schemeClr val="tx1"/>
                </a:solidFill>
                <a:latin typeface="+mj-lt"/>
                <a:ea typeface="Calibri" panose="020F0502020204030204" pitchFamily="34" charset="0"/>
                <a:cs typeface="Arial" panose="020B0604020202020204" pitchFamily="34" charset="0"/>
              </a:rPr>
              <a:t>Occupation- </a:t>
            </a:r>
            <a:r>
              <a:rPr lang="en-US" sz="2000" dirty="0">
                <a:solidFill>
                  <a:srgbClr val="FF0000"/>
                </a:solidFill>
              </a:rPr>
              <a:t>28% </a:t>
            </a:r>
            <a:r>
              <a:rPr lang="en-US" sz="2000" dirty="0" smtClean="0">
                <a:solidFill>
                  <a:srgbClr val="FF0000"/>
                </a:solidFill>
              </a:rPr>
              <a:t>? work </a:t>
            </a:r>
            <a:r>
              <a:rPr lang="en-US" sz="2000" dirty="0">
                <a:solidFill>
                  <a:schemeClr val="tx1"/>
                </a:solidFill>
              </a:rPr>
              <a:t>in managerial, </a:t>
            </a:r>
            <a:r>
              <a:rPr lang="en-US" sz="2000" dirty="0" smtClean="0">
                <a:solidFill>
                  <a:schemeClr val="tx1"/>
                </a:solidFill>
              </a:rPr>
              <a:t>academic occupations or are being  self employed compared with 39</a:t>
            </a:r>
            <a:r>
              <a:rPr lang="en-US" sz="2000" dirty="0">
                <a:solidFill>
                  <a:schemeClr val="tx1"/>
                </a:solidFill>
              </a:rPr>
              <a:t>% </a:t>
            </a:r>
            <a:r>
              <a:rPr lang="en-US" sz="2000" dirty="0" smtClean="0">
                <a:solidFill>
                  <a:schemeClr val="tx1"/>
                </a:solidFill>
              </a:rPr>
              <a:t>in the general </a:t>
            </a:r>
            <a:r>
              <a:rPr lang="en-US" sz="2000" dirty="0">
                <a:solidFill>
                  <a:schemeClr val="tx1"/>
                </a:solidFill>
              </a:rPr>
              <a:t>population. </a:t>
            </a:r>
            <a:endParaRPr lang="en-US" sz="2000" dirty="0" smtClean="0">
              <a:solidFill>
                <a:schemeClr val="tx1"/>
              </a:solidFill>
            </a:endParaRPr>
          </a:p>
          <a:p>
            <a:pPr marL="0" indent="0" algn="l" defTabSz="914400" rtl="0" eaLnBrk="0" fontAlgn="base" hangingPunct="0">
              <a:spcBef>
                <a:spcPct val="0"/>
              </a:spcBef>
              <a:spcAft>
                <a:spcPct val="0"/>
              </a:spcAft>
              <a:buClrTx/>
              <a:buSzTx/>
              <a:buNone/>
            </a:pPr>
            <a:r>
              <a:rPr lang="en-US" sz="2000" dirty="0" smtClean="0">
                <a:solidFill>
                  <a:schemeClr val="tx1"/>
                </a:solidFill>
              </a:rPr>
              <a:t>Types of jobs- 11</a:t>
            </a:r>
            <a:r>
              <a:rPr lang="en-US" sz="2000" dirty="0">
                <a:solidFill>
                  <a:schemeClr val="tx1"/>
                </a:solidFill>
              </a:rPr>
              <a:t>% </a:t>
            </a:r>
            <a:r>
              <a:rPr lang="en-US" sz="2000" dirty="0" smtClean="0">
                <a:solidFill>
                  <a:schemeClr val="tx1"/>
                </a:solidFill>
              </a:rPr>
              <a:t>of people with disability </a:t>
            </a:r>
            <a:r>
              <a:rPr lang="en-US" sz="2000" dirty="0">
                <a:solidFill>
                  <a:schemeClr val="tx1"/>
                </a:solidFill>
              </a:rPr>
              <a:t>work in </a:t>
            </a:r>
            <a:r>
              <a:rPr lang="en-US" sz="2000" dirty="0" smtClean="0">
                <a:solidFill>
                  <a:schemeClr val="tx1"/>
                </a:solidFill>
              </a:rPr>
              <a:t>low skilled jobs, </a:t>
            </a:r>
            <a:r>
              <a:rPr lang="en-US" sz="2000" dirty="0">
                <a:solidFill>
                  <a:schemeClr val="tx1"/>
                </a:solidFill>
              </a:rPr>
              <a:t>compared </a:t>
            </a:r>
            <a:r>
              <a:rPr lang="en-US" sz="2000" dirty="0" smtClean="0">
                <a:solidFill>
                  <a:schemeClr val="tx1"/>
                </a:solidFill>
              </a:rPr>
              <a:t>with </a:t>
            </a:r>
            <a:r>
              <a:rPr lang="en-US" sz="2000" dirty="0">
                <a:solidFill>
                  <a:schemeClr val="tx1"/>
                </a:solidFill>
              </a:rPr>
              <a:t>6% </a:t>
            </a:r>
            <a:r>
              <a:rPr lang="en-US" sz="2000" dirty="0" smtClean="0">
                <a:solidFill>
                  <a:schemeClr val="tx1"/>
                </a:solidFill>
              </a:rPr>
              <a:t>in the general population. </a:t>
            </a:r>
            <a:endParaRPr lang="en-US" altLang="he-IL" sz="2000" dirty="0" smtClean="0">
              <a:solidFill>
                <a:schemeClr val="tx1"/>
              </a:solidFill>
              <a:latin typeface="+mj-lt"/>
              <a:ea typeface="Calibri" panose="020F0502020204030204" pitchFamily="34" charset="0"/>
              <a:cs typeface="Arial" panose="020B0604020202020204" pitchFamily="34" charset="0"/>
            </a:endParaRPr>
          </a:p>
          <a:p>
            <a:pPr marL="0" lvl="0" indent="0" algn="l" defTabSz="914400" rtl="0" eaLnBrk="0" fontAlgn="base" hangingPunct="0">
              <a:spcBef>
                <a:spcPct val="0"/>
              </a:spcBef>
              <a:spcAft>
                <a:spcPct val="0"/>
              </a:spcAft>
              <a:buClrTx/>
              <a:buSzTx/>
              <a:buNone/>
            </a:pPr>
            <a:r>
              <a:rPr lang="en-US" altLang="he-IL" sz="2000" dirty="0" smtClean="0">
                <a:solidFill>
                  <a:schemeClr val="tx1"/>
                </a:solidFill>
                <a:latin typeface="+mj-lt"/>
                <a:ea typeface="Calibri" panose="020F0502020204030204" pitchFamily="34" charset="0"/>
                <a:cs typeface="Arial" panose="020B0604020202020204" pitchFamily="34" charset="0"/>
              </a:rPr>
              <a:t>Salaries- </a:t>
            </a:r>
            <a:r>
              <a:rPr lang="en-US" altLang="he-IL" sz="2000" dirty="0">
                <a:solidFill>
                  <a:schemeClr val="tx1"/>
                </a:solidFill>
                <a:latin typeface="+mj-lt"/>
                <a:ea typeface="Calibri" panose="020F0502020204030204" pitchFamily="34" charset="0"/>
                <a:cs typeface="Arial" panose="020B0604020202020204" pitchFamily="34" charset="0"/>
              </a:rPr>
              <a:t>only 13% earn more than </a:t>
            </a:r>
            <a:r>
              <a:rPr lang="en-US" altLang="he-IL" sz="2000" dirty="0" smtClean="0">
                <a:solidFill>
                  <a:schemeClr val="tx1"/>
                </a:solidFill>
                <a:latin typeface="+mj-lt"/>
                <a:ea typeface="Calibri" panose="020F0502020204030204" pitchFamily="34" charset="0"/>
                <a:cs typeface="Arial" panose="020B0604020202020204" pitchFamily="34" charset="0"/>
              </a:rPr>
              <a:t>average </a:t>
            </a:r>
            <a:r>
              <a:rPr lang="en-US" altLang="he-IL" sz="2000" dirty="0">
                <a:solidFill>
                  <a:schemeClr val="tx1"/>
                </a:solidFill>
                <a:latin typeface="+mj-lt"/>
                <a:ea typeface="Calibri" panose="020F0502020204030204" pitchFamily="34" charset="0"/>
                <a:cs typeface="Arial" panose="020B0604020202020204" pitchFamily="34" charset="0"/>
              </a:rPr>
              <a:t>salary level </a:t>
            </a:r>
            <a:r>
              <a:rPr lang="en-US" altLang="he-IL" sz="2000" dirty="0" smtClean="0">
                <a:solidFill>
                  <a:schemeClr val="tx1"/>
                </a:solidFill>
                <a:latin typeface="+mj-lt"/>
                <a:ea typeface="Calibri" panose="020F0502020204030204" pitchFamily="34" charset="0"/>
                <a:cs typeface="Arial" panose="020B0604020202020204" pitchFamily="34" charset="0"/>
              </a:rPr>
              <a:t>versus </a:t>
            </a:r>
            <a:r>
              <a:rPr lang="en-US" altLang="he-IL" sz="2000" dirty="0">
                <a:solidFill>
                  <a:schemeClr val="tx1"/>
                </a:solidFill>
                <a:latin typeface="+mj-lt"/>
                <a:ea typeface="Calibri" panose="020F0502020204030204" pitchFamily="34" charset="0"/>
                <a:cs typeface="Arial" panose="020B0604020202020204" pitchFamily="34" charset="0"/>
              </a:rPr>
              <a:t>37</a:t>
            </a:r>
            <a:r>
              <a:rPr lang="en-US" altLang="he-IL" sz="2000" dirty="0" smtClean="0">
                <a:solidFill>
                  <a:schemeClr val="tx1"/>
                </a:solidFill>
                <a:latin typeface="+mj-lt"/>
                <a:ea typeface="Calibri" panose="020F0502020204030204" pitchFamily="34" charset="0"/>
                <a:cs typeface="Arial" panose="020B0604020202020204" pitchFamily="34" charset="0"/>
              </a:rPr>
              <a:t>% . </a:t>
            </a:r>
          </a:p>
          <a:p>
            <a:pPr marL="0" indent="0" algn="l" defTabSz="914400" rtl="0" eaLnBrk="0" fontAlgn="base" hangingPunct="0">
              <a:spcBef>
                <a:spcPct val="0"/>
              </a:spcBef>
              <a:spcAft>
                <a:spcPct val="0"/>
              </a:spcAft>
              <a:buClrTx/>
              <a:buSzTx/>
              <a:buNone/>
            </a:pPr>
            <a:r>
              <a:rPr lang="en-US" sz="2000" dirty="0" smtClean="0">
                <a:solidFill>
                  <a:schemeClr val="tx1"/>
                </a:solidFill>
              </a:rPr>
              <a:t>18</a:t>
            </a:r>
            <a:r>
              <a:rPr lang="en-US" sz="2000" dirty="0">
                <a:solidFill>
                  <a:schemeClr val="tx1"/>
                </a:solidFill>
              </a:rPr>
              <a:t>% of men and 41% of women with disabilities work part time, compared to 9% men and 28% woman in general </a:t>
            </a:r>
            <a:r>
              <a:rPr lang="en-US" sz="2000" dirty="0" smtClean="0">
                <a:solidFill>
                  <a:schemeClr val="tx1"/>
                </a:solidFill>
              </a:rPr>
              <a:t>population</a:t>
            </a:r>
          </a:p>
          <a:p>
            <a:pPr marL="0" indent="0" algn="l" defTabSz="914400" rtl="0" eaLnBrk="0" fontAlgn="base" hangingPunct="0">
              <a:spcBef>
                <a:spcPct val="0"/>
              </a:spcBef>
              <a:spcAft>
                <a:spcPct val="0"/>
              </a:spcAft>
              <a:buClrTx/>
              <a:buSzTx/>
              <a:buNone/>
            </a:pPr>
            <a:endParaRPr lang="en-US" sz="1600" dirty="0" smtClean="0">
              <a:solidFill>
                <a:schemeClr val="tx1"/>
              </a:solidFill>
            </a:endParaRPr>
          </a:p>
          <a:p>
            <a:pPr marL="0" indent="0" algn="l" defTabSz="914400" rtl="0" eaLnBrk="0" fontAlgn="base" hangingPunct="0">
              <a:spcBef>
                <a:spcPct val="0"/>
              </a:spcBef>
              <a:spcAft>
                <a:spcPct val="0"/>
              </a:spcAft>
              <a:buClrTx/>
              <a:buSzTx/>
              <a:buNone/>
            </a:pPr>
            <a:endParaRPr lang="en-US" sz="1600" dirty="0"/>
          </a:p>
          <a:p>
            <a:pPr marL="0" indent="0" algn="l" defTabSz="914400" rtl="0" eaLnBrk="0" fontAlgn="base" hangingPunct="0">
              <a:spcBef>
                <a:spcPct val="0"/>
              </a:spcBef>
              <a:spcAft>
                <a:spcPct val="0"/>
              </a:spcAft>
              <a:buClrTx/>
              <a:buSzTx/>
              <a:buNone/>
            </a:pPr>
            <a:r>
              <a:rPr lang="en-US" sz="1600" dirty="0" smtClean="0">
                <a:solidFill>
                  <a:schemeClr val="tx1"/>
                </a:solidFill>
              </a:rPr>
              <a:t> </a:t>
            </a:r>
            <a:endParaRPr lang="en-US" sz="1600" dirty="0">
              <a:solidFill>
                <a:schemeClr val="tx1"/>
              </a:solidFill>
            </a:endParaRPr>
          </a:p>
          <a:p>
            <a:pPr marL="0" lvl="0" indent="0" algn="l" defTabSz="914400" rtl="0" eaLnBrk="0" fontAlgn="base" hangingPunct="0">
              <a:spcBef>
                <a:spcPct val="0"/>
              </a:spcBef>
              <a:spcAft>
                <a:spcPct val="0"/>
              </a:spcAft>
              <a:buClrTx/>
              <a:buSzTx/>
              <a:buNone/>
            </a:pPr>
            <a:endParaRPr lang="en-US" altLang="he-IL" sz="1600" dirty="0">
              <a:solidFill>
                <a:schemeClr val="tx1"/>
              </a:solidFill>
              <a:latin typeface="+mj-lt"/>
            </a:endParaRPr>
          </a:p>
          <a:p>
            <a:pPr algn="l" rtl="0"/>
            <a:endParaRPr lang="he-IL" sz="1600" dirty="0">
              <a:latin typeface="+mj-lt"/>
            </a:endParaRPr>
          </a:p>
        </p:txBody>
      </p:sp>
      <p:sp>
        <p:nvSpPr>
          <p:cNvPr id="7" name="Rectangle 4"/>
          <p:cNvSpPr>
            <a:spLocks noChangeArrowheads="1"/>
          </p:cNvSpPr>
          <p:nvPr/>
        </p:nvSpPr>
        <p:spPr bwMode="auto">
          <a:xfrm>
            <a:off x="0" y="67017"/>
            <a:ext cx="1364781" cy="32316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60078"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9941537" y="5954486"/>
            <a:ext cx="208909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he-IL"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hlinkClick r:id=""/>
              </a:rPr>
              <a:t>[</a:t>
            </a:r>
            <a:r>
              <a:rPr kumimoji="0" lang="en-US" altLang="he-IL"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hlinkClick r:id=""/>
              </a:rPr>
              <a:t>1]</a:t>
            </a:r>
            <a:r>
              <a:rPr kumimoji="0" lang="en-US" altLang="he-IL"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(central bureau of statistics, 2015)</a:t>
            </a:r>
          </a:p>
          <a:p>
            <a:pPr lvl="0" algn="r" defTabSz="914400" rtl="1" eaLnBrk="0" fontAlgn="base" hangingPunct="0">
              <a:spcBef>
                <a:spcPct val="0"/>
              </a:spcBef>
              <a:spcAft>
                <a:spcPct val="0"/>
              </a:spcAft>
            </a:pPr>
            <a:r>
              <a:rPr kumimoji="0" lang="en-US" altLang="he-IL"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hlinkClick r:id=""/>
              </a:rPr>
              <a:t>[2]</a:t>
            </a:r>
            <a:r>
              <a:rPr kumimoji="0" lang="en-US" altLang="he-IL"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he-IL" sz="1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Btl</a:t>
            </a:r>
            <a:r>
              <a:rPr kumimoji="0" lang="en-US" altLang="he-IL"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2014)</a:t>
            </a:r>
          </a:p>
          <a:p>
            <a:pPr lvl="0" algn="r" defTabSz="914400" rtl="1" eaLnBrk="0" fontAlgn="base" hangingPunct="0">
              <a:spcBef>
                <a:spcPct val="0"/>
              </a:spcBef>
              <a:spcAft>
                <a:spcPct val="0"/>
              </a:spcAft>
            </a:pPr>
            <a:r>
              <a:rPr lang="en-US" altLang="he-IL" sz="1000" dirty="0" smtClean="0" bmk="">
                <a:latin typeface="Calibri" panose="020F0502020204030204" pitchFamily="34" charset="0"/>
                <a:ea typeface="Calibri" panose="020F0502020204030204" pitchFamily="34" charset="0"/>
                <a:cs typeface="Arial" panose="020B0604020202020204" pitchFamily="34" charset="0"/>
              </a:rPr>
              <a:t>(central </a:t>
            </a:r>
            <a:r>
              <a:rPr lang="en-US" altLang="he-IL" sz="1000" dirty="0" bmk="">
                <a:latin typeface="Calibri" panose="020F0502020204030204" pitchFamily="34" charset="0"/>
                <a:ea typeface="Calibri" panose="020F0502020204030204" pitchFamily="34" charset="0"/>
                <a:cs typeface="Arial" panose="020B0604020202020204" pitchFamily="34" charset="0"/>
              </a:rPr>
              <a:t>bureau of statistics, </a:t>
            </a:r>
            <a:r>
              <a:rPr lang="en-US" altLang="he-IL" sz="1000" dirty="0" smtClean="0" bmk="">
                <a:latin typeface="Calibri" panose="020F0502020204030204" pitchFamily="34" charset="0"/>
                <a:ea typeface="Calibri" panose="020F0502020204030204" pitchFamily="34" charset="0"/>
                <a:cs typeface="Arial" panose="020B0604020202020204" pitchFamily="34" charset="0"/>
              </a:rPr>
              <a:t>2012)</a:t>
            </a:r>
            <a:r>
              <a:rPr kumimoji="0" lang="en-US" altLang="he-IL"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r>
            <a:br>
              <a:rPr kumimoji="0" lang="en-US" altLang="he-IL"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31796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77333" y="1461344"/>
            <a:ext cx="9542431" cy="3880773"/>
          </a:xfrm>
        </p:spPr>
        <p:txBody>
          <a:bodyPr>
            <a:normAutofit/>
          </a:bodyPr>
          <a:lstStyle/>
          <a:p>
            <a:pPr marL="0" lvl="0" indent="0" algn="l" defTabSz="914400" rtl="0" eaLnBrk="0" fontAlgn="base" hangingPunct="0">
              <a:spcBef>
                <a:spcPct val="0"/>
              </a:spcBef>
              <a:spcAft>
                <a:spcPct val="0"/>
              </a:spcAft>
              <a:buClrTx/>
              <a:buSzTx/>
              <a:buNone/>
            </a:pPr>
            <a:endParaRPr lang="en-US" altLang="he-IL" dirty="0" bmk="">
              <a:solidFill>
                <a:schemeClr val="tx1"/>
              </a:solidFill>
              <a:ea typeface="Calibri" panose="020F0502020204030204" pitchFamily="34" charset="0"/>
              <a:cs typeface="Arial" panose="020B0604020202020204" pitchFamily="34" charset="0"/>
            </a:endParaRPr>
          </a:p>
          <a:p>
            <a:pPr marL="0" lvl="0" indent="0" algn="ctr" defTabSz="914400" rtl="0" eaLnBrk="0" fontAlgn="base" hangingPunct="0">
              <a:spcBef>
                <a:spcPct val="0"/>
              </a:spcBef>
              <a:spcAft>
                <a:spcPct val="0"/>
              </a:spcAft>
              <a:buClrTx/>
              <a:buSzTx/>
              <a:buNone/>
            </a:pPr>
            <a:r>
              <a:rPr lang="en-US" altLang="he-IL" b="1" dirty="0" bmk="">
                <a:solidFill>
                  <a:schemeClr val="tx1"/>
                </a:solidFill>
                <a:ea typeface="Calibri" panose="020F0502020204030204" pitchFamily="34" charset="0"/>
                <a:cs typeface="Arial" panose="020B0604020202020204" pitchFamily="34" charset="0"/>
              </a:rPr>
              <a:t>Minorities</a:t>
            </a:r>
            <a:endParaRPr lang="en-US" altLang="he-IL" dirty="0" bmk="">
              <a:solidFill>
                <a:schemeClr val="tx1"/>
              </a:solidFill>
            </a:endParaRPr>
          </a:p>
          <a:p>
            <a:pPr marL="0" lvl="0" indent="0" algn="l" defTabSz="914400" rtl="0" eaLnBrk="0" fontAlgn="base" hangingPunct="0">
              <a:spcBef>
                <a:spcPct val="0"/>
              </a:spcBef>
              <a:spcAft>
                <a:spcPct val="0"/>
              </a:spcAft>
              <a:buClrTx/>
              <a:buSzTx/>
              <a:buNone/>
            </a:pPr>
            <a:endParaRPr lang="en-US" altLang="he-IL" dirty="0" smtClean="0" bmk="">
              <a:solidFill>
                <a:schemeClr val="tx1"/>
              </a:solidFill>
              <a:ea typeface="Calibri" panose="020F0502020204030204" pitchFamily="34" charset="0"/>
              <a:cs typeface="Arial" panose="020B0604020202020204" pitchFamily="34" charset="0"/>
            </a:endParaRPr>
          </a:p>
          <a:p>
            <a:pPr marL="0" lvl="0" indent="0" algn="l" defTabSz="914400" rtl="0" eaLnBrk="0" fontAlgn="base" hangingPunct="0">
              <a:spcBef>
                <a:spcPct val="0"/>
              </a:spcBef>
              <a:spcAft>
                <a:spcPct val="0"/>
              </a:spcAft>
              <a:buClrTx/>
              <a:buSzTx/>
              <a:buNone/>
            </a:pPr>
            <a:endParaRPr lang="en-US" altLang="he-IL" dirty="0" bmk="">
              <a:solidFill>
                <a:schemeClr val="tx1"/>
              </a:solidFill>
              <a:ea typeface="Calibri" panose="020F0502020204030204" pitchFamily="34" charset="0"/>
              <a:cs typeface="Arial" panose="020B0604020202020204" pitchFamily="34" charset="0"/>
            </a:endParaRPr>
          </a:p>
          <a:p>
            <a:pPr marL="0" lvl="0" indent="0" algn="l" defTabSz="914400" rtl="0" eaLnBrk="0" fontAlgn="base" hangingPunct="0">
              <a:spcBef>
                <a:spcPct val="0"/>
              </a:spcBef>
              <a:spcAft>
                <a:spcPct val="0"/>
              </a:spcAft>
              <a:buClrTx/>
              <a:buSzTx/>
              <a:buNone/>
            </a:pPr>
            <a:r>
              <a:rPr lang="en-US" altLang="he-IL" dirty="0" smtClean="0" bmk="">
                <a:solidFill>
                  <a:schemeClr val="tx1"/>
                </a:solidFill>
                <a:ea typeface="Calibri" panose="020F0502020204030204" pitchFamily="34" charset="0"/>
                <a:cs typeface="Arial" panose="020B0604020202020204" pitchFamily="34" charset="0"/>
              </a:rPr>
              <a:t>Two </a:t>
            </a:r>
            <a:r>
              <a:rPr lang="en-US" altLang="he-IL" dirty="0" bmk="">
                <a:solidFill>
                  <a:schemeClr val="tx1"/>
                </a:solidFill>
                <a:ea typeface="Calibri" panose="020F0502020204030204" pitchFamily="34" charset="0"/>
                <a:cs typeface="Arial" panose="020B0604020202020204" pitchFamily="34" charset="0"/>
              </a:rPr>
              <a:t>major minority groups in Israel: Arabs and </a:t>
            </a:r>
            <a:r>
              <a:rPr lang="he-IL" altLang="he-IL" dirty="0" err="1" bmk="">
                <a:solidFill>
                  <a:schemeClr val="tx1"/>
                </a:solidFill>
                <a:ea typeface="Calibri" panose="020F0502020204030204" pitchFamily="34" charset="0"/>
                <a:cs typeface="Arial" panose="020B0604020202020204" pitchFamily="34" charset="0"/>
              </a:rPr>
              <a:t>Ultra-Orthodox</a:t>
            </a:r>
            <a:r>
              <a:rPr lang="he-IL" altLang="he-IL" dirty="0" bmk="">
                <a:solidFill>
                  <a:schemeClr val="tx1"/>
                </a:solidFill>
                <a:ea typeface="Calibri" panose="020F0502020204030204" pitchFamily="34" charset="0"/>
                <a:cs typeface="Arial" panose="020B0604020202020204" pitchFamily="34" charset="0"/>
              </a:rPr>
              <a:t> </a:t>
            </a:r>
            <a:r>
              <a:rPr lang="en-US" altLang="he-IL" dirty="0" bmk="">
                <a:solidFill>
                  <a:schemeClr val="tx1"/>
                </a:solidFill>
                <a:ea typeface="Calibri" panose="020F0502020204030204" pitchFamily="34" charset="0"/>
                <a:cs typeface="Arial" panose="020B0604020202020204" pitchFamily="34" charset="0"/>
              </a:rPr>
              <a:t>Jews.</a:t>
            </a:r>
            <a:endParaRPr lang="en-US" altLang="he-IL" dirty="0" bmk="">
              <a:solidFill>
                <a:schemeClr val="tx1"/>
              </a:solidFill>
            </a:endParaRPr>
          </a:p>
          <a:p>
            <a:pPr marL="0" lvl="0" indent="0" algn="l" defTabSz="914400" rtl="0" eaLnBrk="0" fontAlgn="base" hangingPunct="0">
              <a:spcBef>
                <a:spcPct val="0"/>
              </a:spcBef>
              <a:spcAft>
                <a:spcPct val="0"/>
              </a:spcAft>
              <a:buClrTx/>
              <a:buSzTx/>
              <a:buNone/>
            </a:pPr>
            <a:r>
              <a:rPr lang="en-US" altLang="he-IL" dirty="0" bmk="">
                <a:solidFill>
                  <a:schemeClr val="tx1"/>
                </a:solidFill>
                <a:ea typeface="Calibri" panose="020F0502020204030204" pitchFamily="34" charset="0"/>
                <a:cs typeface="Arial" panose="020B0604020202020204" pitchFamily="34" charset="0"/>
              </a:rPr>
              <a:t>Employment rates of </a:t>
            </a:r>
            <a:r>
              <a:rPr lang="en-US" altLang="he-IL" dirty="0" smtClean="0" bmk="">
                <a:solidFill>
                  <a:schemeClr val="tx1"/>
                </a:solidFill>
                <a:ea typeface="Calibri" panose="020F0502020204030204" pitchFamily="34" charset="0"/>
                <a:cs typeface="Arial" panose="020B0604020202020204" pitchFamily="34" charset="0"/>
              </a:rPr>
              <a:t>Arab </a:t>
            </a:r>
            <a:r>
              <a:rPr lang="en-US" altLang="he-IL" dirty="0" bmk="">
                <a:solidFill>
                  <a:schemeClr val="tx1"/>
                </a:solidFill>
                <a:ea typeface="Calibri" panose="020F0502020204030204" pitchFamily="34" charset="0"/>
                <a:cs typeface="Arial" panose="020B0604020202020204" pitchFamily="34" charset="0"/>
              </a:rPr>
              <a:t>man is 73.8% and 39.4% for </a:t>
            </a:r>
            <a:r>
              <a:rPr lang="he-IL" altLang="he-IL" dirty="0" err="1" bmk="">
                <a:solidFill>
                  <a:schemeClr val="tx1"/>
                </a:solidFill>
                <a:ea typeface="Times New Roman" panose="02020603050405020304" pitchFamily="18" charset="0"/>
                <a:cs typeface="Courier New" panose="02070309020205020404" pitchFamily="49" charset="0"/>
              </a:rPr>
              <a:t>Ultra-Orthodox</a:t>
            </a:r>
            <a:r>
              <a:rPr lang="en-US" altLang="he-IL" dirty="0" bmk="">
                <a:solidFill>
                  <a:schemeClr val="tx1"/>
                </a:solidFill>
                <a:ea typeface="Times New Roman" panose="02020603050405020304" pitchFamily="18" charset="0"/>
                <a:cs typeface="Courier New" panose="02070309020205020404" pitchFamily="49" charset="0"/>
              </a:rPr>
              <a:t> Jewish man, </a:t>
            </a:r>
            <a:r>
              <a:rPr lang="en-US" altLang="he-IL" dirty="0" bmk="">
                <a:solidFill>
                  <a:schemeClr val="tx1"/>
                </a:solidFill>
                <a:ea typeface="Calibri" panose="020F0502020204030204" pitchFamily="34" charset="0"/>
                <a:cs typeface="Arial" panose="020B0604020202020204" pitchFamily="34" charset="0"/>
              </a:rPr>
              <a:t>compared to 81% in Jewish man.</a:t>
            </a:r>
            <a:endParaRPr lang="en-US" altLang="he-IL" dirty="0" bmk="">
              <a:solidFill>
                <a:schemeClr val="tx1"/>
              </a:solidFill>
              <a:ea typeface="Times New Roman" panose="02020603050405020304" pitchFamily="18" charset="0"/>
              <a:cs typeface="Courier New" panose="02070309020205020404" pitchFamily="49" charset="0"/>
            </a:endParaRPr>
          </a:p>
          <a:p>
            <a:pPr marL="0" lvl="0" indent="0" algn="l" defTabSz="914400" rtl="0" eaLnBrk="0" fontAlgn="base" hangingPunct="0">
              <a:spcBef>
                <a:spcPct val="0"/>
              </a:spcBef>
              <a:spcAft>
                <a:spcPct val="0"/>
              </a:spcAft>
              <a:buClrTx/>
              <a:buSzTx/>
              <a:buNone/>
            </a:pPr>
            <a:r>
              <a:rPr lang="en-US" altLang="he-IL" dirty="0" bmk="">
                <a:solidFill>
                  <a:schemeClr val="tx1"/>
                </a:solidFill>
                <a:ea typeface="Times New Roman" panose="02020603050405020304" pitchFamily="18" charset="0"/>
                <a:cs typeface="Courier New" panose="02070309020205020404" pitchFamily="49" charset="0"/>
              </a:rPr>
              <a:t>Employment rate of Arab woman is 34.7%</a:t>
            </a:r>
            <a:r>
              <a:rPr lang="he-IL" altLang="he-IL" dirty="0" bmk="">
                <a:solidFill>
                  <a:schemeClr val="tx1"/>
                </a:solidFill>
                <a:ea typeface="Times New Roman" panose="02020603050405020304" pitchFamily="18" charset="0"/>
                <a:cs typeface="Courier New" panose="02070309020205020404" pitchFamily="49" charset="0"/>
              </a:rPr>
              <a:t> </a:t>
            </a:r>
            <a:r>
              <a:rPr lang="en-US" altLang="he-IL" dirty="0" bmk="">
                <a:solidFill>
                  <a:schemeClr val="tx1"/>
                </a:solidFill>
                <a:ea typeface="Times New Roman" panose="02020603050405020304" pitchFamily="18" charset="0"/>
                <a:cs typeface="Courier New" panose="02070309020205020404" pitchFamily="49" charset="0"/>
              </a:rPr>
              <a:t>and 63.1%</a:t>
            </a:r>
            <a:r>
              <a:rPr lang="he-IL" altLang="he-IL" dirty="0" bmk="">
                <a:solidFill>
                  <a:schemeClr val="tx1"/>
                </a:solidFill>
                <a:ea typeface="Times New Roman" panose="02020603050405020304" pitchFamily="18" charset="0"/>
                <a:cs typeface="Courier New" panose="02070309020205020404" pitchFamily="49" charset="0"/>
              </a:rPr>
              <a:t> </a:t>
            </a:r>
            <a:r>
              <a:rPr lang="en-US" altLang="he-IL" dirty="0" bmk="">
                <a:solidFill>
                  <a:schemeClr val="tx1"/>
                </a:solidFill>
                <a:ea typeface="Times New Roman" panose="02020603050405020304" pitchFamily="18" charset="0"/>
                <a:cs typeface="Courier New" panose="02070309020205020404" pitchFamily="49" charset="0"/>
              </a:rPr>
              <a:t>for </a:t>
            </a:r>
            <a:r>
              <a:rPr lang="he-IL" altLang="he-IL" dirty="0" err="1" bmk="">
                <a:solidFill>
                  <a:schemeClr val="tx1"/>
                </a:solidFill>
                <a:ea typeface="Times New Roman" panose="02020603050405020304" pitchFamily="18" charset="0"/>
                <a:cs typeface="Courier New" panose="02070309020205020404" pitchFamily="49" charset="0"/>
              </a:rPr>
              <a:t>Ultra-Orthodox</a:t>
            </a:r>
            <a:r>
              <a:rPr lang="en-US" altLang="he-IL" dirty="0" bmk="">
                <a:solidFill>
                  <a:schemeClr val="tx1"/>
                </a:solidFill>
                <a:ea typeface="Times New Roman" panose="02020603050405020304" pitchFamily="18" charset="0"/>
                <a:cs typeface="Courier New" panose="02070309020205020404" pitchFamily="49" charset="0"/>
              </a:rPr>
              <a:t> Jewish woman compared to 79.1% in Jewish woman</a:t>
            </a:r>
            <a:r>
              <a:rPr lang="en-US" altLang="he-IL" baseline="30000" dirty="0" bmk="">
                <a:solidFill>
                  <a:schemeClr val="tx1"/>
                </a:solidFill>
                <a:ea typeface="Times New Roman" panose="02020603050405020304" pitchFamily="18" charset="0"/>
                <a:cs typeface="Courier New" panose="02070309020205020404" pitchFamily="49" charset="0"/>
                <a:hlinkClick r:id=""/>
              </a:rPr>
              <a:t> [2]</a:t>
            </a:r>
            <a:r>
              <a:rPr lang="en-US" altLang="he-IL" dirty="0">
                <a:solidFill>
                  <a:schemeClr val="tx1"/>
                </a:solidFill>
              </a:rPr>
              <a:t> </a:t>
            </a:r>
            <a:endParaRPr lang="en-US" altLang="he-IL" baseline="30000" dirty="0" bmk="">
              <a:solidFill>
                <a:schemeClr val="tx1"/>
              </a:solidFill>
              <a:ea typeface="Times New Roman" panose="02020603050405020304" pitchFamily="18" charset="0"/>
              <a:cs typeface="Courier New" panose="02070309020205020404" pitchFamily="49" charset="0"/>
            </a:endParaRPr>
          </a:p>
          <a:p>
            <a:pPr marL="0" lvl="0" indent="0" algn="l" defTabSz="914400" rtl="0" eaLnBrk="0" fontAlgn="base" hangingPunct="0">
              <a:spcBef>
                <a:spcPct val="0"/>
              </a:spcBef>
              <a:spcAft>
                <a:spcPct val="0"/>
              </a:spcAft>
              <a:buClrTx/>
              <a:buSzTx/>
              <a:buNone/>
            </a:pPr>
            <a:r>
              <a:rPr lang="en-US" altLang="he-IL" dirty="0">
                <a:solidFill>
                  <a:schemeClr val="tx1"/>
                </a:solidFill>
                <a:ea typeface="Calibri" panose="020F0502020204030204" pitchFamily="34" charset="0"/>
                <a:cs typeface="Arial" panose="020B0604020202020204" pitchFamily="34" charset="0"/>
              </a:rPr>
              <a:t>salaries- employees from minority groups earn 44.3% less then Jewish employees</a:t>
            </a:r>
            <a:r>
              <a:rPr lang="en-US" altLang="he-IL" baseline="30000" dirty="0" bmk="">
                <a:solidFill>
                  <a:schemeClr val="tx1"/>
                </a:solidFill>
                <a:ea typeface="Times New Roman" panose="02020603050405020304" pitchFamily="18" charset="0"/>
                <a:cs typeface="Courier New" panose="02070309020205020404" pitchFamily="49" charset="0"/>
              </a:rPr>
              <a:t> [3]</a:t>
            </a:r>
            <a:r>
              <a:rPr lang="en-US" altLang="he-IL" dirty="0">
                <a:solidFill>
                  <a:schemeClr val="tx1"/>
                </a:solidFill>
              </a:rPr>
              <a:t/>
            </a:r>
            <a:br>
              <a:rPr lang="en-US" altLang="he-IL" dirty="0">
                <a:solidFill>
                  <a:schemeClr val="tx1"/>
                </a:solidFill>
              </a:rPr>
            </a:br>
            <a:endParaRPr lang="en-US" altLang="he-IL" dirty="0">
              <a:solidFill>
                <a:schemeClr val="tx1"/>
              </a:solidFill>
            </a:endParaRPr>
          </a:p>
          <a:p>
            <a:endParaRPr lang="he-IL" dirty="0"/>
          </a:p>
        </p:txBody>
      </p:sp>
      <p:sp>
        <p:nvSpPr>
          <p:cNvPr id="4" name="Title 1"/>
          <p:cNvSpPr>
            <a:spLocks noGrp="1"/>
          </p:cNvSpPr>
          <p:nvPr>
            <p:ph type="title"/>
          </p:nvPr>
        </p:nvSpPr>
        <p:spPr>
          <a:xfrm>
            <a:off x="677334" y="730623"/>
            <a:ext cx="8596668" cy="950259"/>
          </a:xfrm>
        </p:spPr>
        <p:txBody>
          <a:bodyPr/>
          <a:lstStyle/>
          <a:p>
            <a:r>
              <a:rPr lang="en-US" dirty="0" smtClean="0"/>
              <a:t>Example from Israel population </a:t>
            </a:r>
            <a:endParaRPr lang="he-IL" dirty="0"/>
          </a:p>
        </p:txBody>
      </p:sp>
    </p:spTree>
    <p:extLst>
      <p:ext uri="{BB962C8B-B14F-4D97-AF65-F5344CB8AC3E}">
        <p14:creationId xmlns:p14="http://schemas.microsoft.com/office/powerpoint/2010/main" xmlns="" val="253350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7176"/>
            <a:ext cx="8596668" cy="1320800"/>
          </a:xfrm>
        </p:spPr>
        <p:txBody>
          <a:bodyPr/>
          <a:lstStyle/>
          <a:p>
            <a:pPr rtl="0"/>
            <a:r>
              <a:rPr lang="en-US" dirty="0" smtClean="0"/>
              <a:t>Others career gaps among  at risk population:</a:t>
            </a:r>
            <a:endParaRPr lang="he-IL" dirty="0"/>
          </a:p>
        </p:txBody>
      </p:sp>
      <p:sp>
        <p:nvSpPr>
          <p:cNvPr id="3" name="Content Placeholder 2"/>
          <p:cNvSpPr>
            <a:spLocks noGrp="1"/>
          </p:cNvSpPr>
          <p:nvPr>
            <p:ph idx="1"/>
          </p:nvPr>
        </p:nvSpPr>
        <p:spPr>
          <a:xfrm>
            <a:off x="677334" y="2043050"/>
            <a:ext cx="8596668" cy="3699250"/>
          </a:xfrm>
        </p:spPr>
        <p:txBody>
          <a:bodyPr>
            <a:normAutofit fontScale="92500"/>
          </a:bodyPr>
          <a:lstStyle/>
          <a:p>
            <a:pPr algn="l" rtl="0"/>
            <a:r>
              <a:rPr lang="en-US" sz="2400" dirty="0" smtClean="0"/>
              <a:t>Low access to higher education and to quality education</a:t>
            </a:r>
          </a:p>
          <a:p>
            <a:pPr algn="l" rtl="0"/>
            <a:r>
              <a:rPr lang="en-US" sz="2400" dirty="0" smtClean="0"/>
              <a:t>Relatively few social networks </a:t>
            </a:r>
          </a:p>
          <a:p>
            <a:pPr algn="l" rtl="0"/>
            <a:r>
              <a:rPr lang="en-US" sz="2400" dirty="0" smtClean="0"/>
              <a:t>Relatively few role models</a:t>
            </a:r>
          </a:p>
          <a:p>
            <a:pPr algn="l" rtl="0"/>
            <a:r>
              <a:rPr lang="en-US" sz="2400" dirty="0" smtClean="0"/>
              <a:t>Relatively few economic resources </a:t>
            </a:r>
          </a:p>
          <a:p>
            <a:pPr algn="l" rtl="0"/>
            <a:endParaRPr lang="en-US" sz="2400" dirty="0" smtClean="0"/>
          </a:p>
          <a:p>
            <a:pPr algn="l" rtl="0"/>
            <a:endParaRPr lang="en-US" sz="2400" dirty="0"/>
          </a:p>
          <a:p>
            <a:pPr algn="l" rtl="0"/>
            <a:r>
              <a:rPr lang="en-US" sz="2400" dirty="0" smtClean="0"/>
              <a:t>Low expectations from the world of work along with </a:t>
            </a:r>
            <a:r>
              <a:rPr lang="en-US" sz="2400" dirty="0"/>
              <a:t>the </a:t>
            </a:r>
            <a:r>
              <a:rPr lang="en-US" sz="2400" dirty="0" smtClean="0"/>
              <a:t>construction </a:t>
            </a:r>
            <a:r>
              <a:rPr lang="en-US" sz="2400" dirty="0"/>
              <a:t>of less empower self </a:t>
            </a:r>
            <a:r>
              <a:rPr lang="en-US" sz="2400" dirty="0" smtClean="0"/>
              <a:t>           poor “career dreams”.</a:t>
            </a:r>
          </a:p>
          <a:p>
            <a:pPr algn="l" rtl="0"/>
            <a:endParaRPr lang="he-IL" sz="2400" dirty="0"/>
          </a:p>
        </p:txBody>
      </p:sp>
      <p:sp>
        <p:nvSpPr>
          <p:cNvPr id="4" name="Down Arrow 3"/>
          <p:cNvSpPr/>
          <p:nvPr/>
        </p:nvSpPr>
        <p:spPr>
          <a:xfrm>
            <a:off x="3011424" y="4157472"/>
            <a:ext cx="484632" cy="512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ight Arrow 4"/>
          <p:cNvSpPr/>
          <p:nvPr/>
        </p:nvSpPr>
        <p:spPr>
          <a:xfrm>
            <a:off x="5596128" y="5184384"/>
            <a:ext cx="40233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xmlns="" val="425304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52" y="496465"/>
            <a:ext cx="9100650" cy="1320800"/>
          </a:xfrm>
        </p:spPr>
        <p:txBody>
          <a:bodyPr>
            <a:normAutofit fontScale="90000"/>
          </a:bodyPr>
          <a:lstStyle/>
          <a:p>
            <a:pPr rtl="0"/>
            <a:r>
              <a:rPr lang="en-US" dirty="0" smtClean="0"/>
              <a:t>Empirical evidence indicate: </a:t>
            </a:r>
            <a:br>
              <a:rPr lang="en-US" dirty="0" smtClean="0"/>
            </a:br>
            <a:r>
              <a:rPr lang="en-US" dirty="0" smtClean="0"/>
              <a:t>“poor dreams” among at risk Israeli population</a:t>
            </a:r>
            <a:endParaRPr lang="he-IL" dirty="0"/>
          </a:p>
        </p:txBody>
      </p:sp>
      <p:sp>
        <p:nvSpPr>
          <p:cNvPr id="3" name="Content Placeholder 2"/>
          <p:cNvSpPr>
            <a:spLocks noGrp="1"/>
          </p:cNvSpPr>
          <p:nvPr>
            <p:ph idx="1"/>
          </p:nvPr>
        </p:nvSpPr>
        <p:spPr>
          <a:xfrm>
            <a:off x="353568" y="1962913"/>
            <a:ext cx="8920434" cy="4078450"/>
          </a:xfrm>
        </p:spPr>
        <p:style>
          <a:lnRef idx="2">
            <a:schemeClr val="accent1"/>
          </a:lnRef>
          <a:fillRef idx="1">
            <a:schemeClr val="lt1"/>
          </a:fillRef>
          <a:effectRef idx="0">
            <a:schemeClr val="accent1"/>
          </a:effectRef>
          <a:fontRef idx="minor">
            <a:schemeClr val="dk1"/>
          </a:fontRef>
        </p:style>
        <p:txBody>
          <a:bodyPr>
            <a:normAutofit/>
          </a:bodyPr>
          <a:lstStyle/>
          <a:p>
            <a:pPr algn="l" rtl="0"/>
            <a:r>
              <a:rPr lang="en-US" dirty="0" smtClean="0"/>
              <a:t>At risk Israeli adolescents have difficulties to envision their future or to describe dreams. Their projection of the future is constrained to “A good future”, i.e., a future with no problems (Cinamon &amp; Rich, 2014).</a:t>
            </a:r>
          </a:p>
          <a:p>
            <a:pPr algn="l" rtl="0"/>
            <a:r>
              <a:rPr lang="en-US" dirty="0" smtClean="0"/>
              <a:t>Israeli Arab young women, who learn in an Islamic college envision their future mainly in the family sphere as good mothers. Few vocational dreams were mentioned and focused on being able to be a working mother (Cinamon, </a:t>
            </a:r>
            <a:r>
              <a:rPr lang="en-US" dirty="0" err="1" smtClean="0"/>
              <a:t>Habayeb</a:t>
            </a:r>
            <a:r>
              <a:rPr lang="en-US" dirty="0" smtClean="0"/>
              <a:t> &amp; Ziv, 2015).</a:t>
            </a:r>
          </a:p>
          <a:p>
            <a:pPr algn="l" rtl="0"/>
            <a:r>
              <a:rPr lang="en-US" dirty="0" smtClean="0"/>
              <a:t>Future plans of Israeli Young adults who grow up in periphery regions of Israel and in poor families  tend to focus on getting “secure low payment jobs” in order to avoid the challenges of the free labor market (</a:t>
            </a:r>
            <a:r>
              <a:rPr lang="en-US" dirty="0" err="1" smtClean="0"/>
              <a:t>Azori</a:t>
            </a:r>
            <a:r>
              <a:rPr lang="en-US" dirty="0" smtClean="0"/>
              <a:t> &amp; Cinamon, 2013).</a:t>
            </a:r>
          </a:p>
          <a:p>
            <a:pPr algn="l" rtl="0"/>
            <a:r>
              <a:rPr lang="en-US" dirty="0" smtClean="0"/>
              <a:t>Young  adults with physical disabilities hope to be accepted by people with no disabilities and focus mainly on having a family (Ran, Michael &amp; Cinamon, 2015).   </a:t>
            </a:r>
          </a:p>
          <a:p>
            <a:pPr algn="l"/>
            <a:endParaRPr lang="he-IL" dirty="0"/>
          </a:p>
        </p:txBody>
      </p:sp>
    </p:spTree>
    <p:extLst>
      <p:ext uri="{BB962C8B-B14F-4D97-AF65-F5344CB8AC3E}">
        <p14:creationId xmlns:p14="http://schemas.microsoft.com/office/powerpoint/2010/main" xmlns="" val="16343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solutions for the problem </a:t>
            </a:r>
            <a:endParaRPr lang="he-IL" dirty="0"/>
          </a:p>
        </p:txBody>
      </p:sp>
      <p:sp>
        <p:nvSpPr>
          <p:cNvPr id="3" name="Content Placeholder 2"/>
          <p:cNvSpPr>
            <a:spLocks noGrp="1"/>
          </p:cNvSpPr>
          <p:nvPr>
            <p:ph idx="1"/>
          </p:nvPr>
        </p:nvSpPr>
        <p:spPr>
          <a:xfrm>
            <a:off x="677334" y="1560576"/>
            <a:ext cx="8596668" cy="4480787"/>
          </a:xfrm>
        </p:spPr>
        <p:txBody>
          <a:bodyPr>
            <a:normAutofit fontScale="92500" lnSpcReduction="20000"/>
          </a:bodyPr>
          <a:lstStyle/>
          <a:p>
            <a:pPr marL="0" indent="0" algn="l" rtl="0">
              <a:buNone/>
            </a:pPr>
            <a:r>
              <a:rPr lang="en-US" sz="2400" dirty="0" smtClean="0"/>
              <a:t>Research level:</a:t>
            </a:r>
          </a:p>
          <a:p>
            <a:pPr algn="l" rtl="0"/>
            <a:r>
              <a:rPr lang="en-US" sz="2400" dirty="0" smtClean="0"/>
              <a:t>Experts from different disciplines focus on career issues of at risk population: vocational psychology, career counseling, occupational therapy, social work, gender studies.  </a:t>
            </a:r>
          </a:p>
          <a:p>
            <a:pPr algn="l" rtl="0"/>
            <a:r>
              <a:rPr lang="en-US" sz="2400" dirty="0" smtClean="0"/>
              <a:t>These experts have Specific </a:t>
            </a:r>
            <a:r>
              <a:rPr lang="en-US" sz="2400" dirty="0"/>
              <a:t>theories, research methods and journals </a:t>
            </a:r>
            <a:r>
              <a:rPr lang="en-US" sz="2400" dirty="0" smtClean="0"/>
              <a:t>that aim to understand </a:t>
            </a:r>
            <a:r>
              <a:rPr lang="en-US" sz="2400" dirty="0"/>
              <a:t>the </a:t>
            </a:r>
            <a:r>
              <a:rPr lang="en-US" sz="2400" dirty="0" smtClean="0"/>
              <a:t>career issues of </a:t>
            </a:r>
            <a:r>
              <a:rPr lang="en-US" sz="2400" dirty="0"/>
              <a:t>at risk populations</a:t>
            </a:r>
            <a:r>
              <a:rPr lang="en-US" sz="2400" dirty="0" smtClean="0"/>
              <a:t>.</a:t>
            </a:r>
          </a:p>
          <a:p>
            <a:pPr algn="l" rtl="0"/>
            <a:r>
              <a:rPr lang="en-US" sz="2400" dirty="0" smtClean="0"/>
              <a:t>Relevant knowledge is fragmented and specific to the discipline.  </a:t>
            </a:r>
            <a:endParaRPr lang="en-US" sz="2400" dirty="0"/>
          </a:p>
          <a:p>
            <a:pPr algn="l" rtl="0"/>
            <a:endParaRPr lang="en-US" sz="2400" dirty="0" smtClean="0"/>
          </a:p>
          <a:p>
            <a:pPr algn="l" rtl="0"/>
            <a:r>
              <a:rPr lang="en-US" sz="2400" dirty="0" smtClean="0"/>
              <a:t> Disciplinary segregation and knowledge fragmentation  undermine the need for integrative and holistic conceptualization. </a:t>
            </a:r>
          </a:p>
        </p:txBody>
      </p:sp>
      <p:sp>
        <p:nvSpPr>
          <p:cNvPr id="4" name="Down Arrow 3"/>
          <p:cNvSpPr/>
          <p:nvPr/>
        </p:nvSpPr>
        <p:spPr>
          <a:xfrm>
            <a:off x="3669792" y="4376928"/>
            <a:ext cx="484632"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xmlns="" val="3436594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פיאה">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9099</TotalTime>
  <Words>876</Words>
  <Application>Microsoft Office PowerPoint</Application>
  <PresentationFormat>מותאם אישית</PresentationFormat>
  <Paragraphs>88</Paragraphs>
  <Slides>14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פיאה</vt:lpstr>
      <vt:lpstr>Rachel Gali Cinamon Tel Aviv University  </vt:lpstr>
      <vt:lpstr>At risk population- the career perspective</vt:lpstr>
      <vt:lpstr>How many of us are at risk?</vt:lpstr>
      <vt:lpstr>Career development of at risk population</vt:lpstr>
      <vt:lpstr>Example from Israel population</vt:lpstr>
      <vt:lpstr>Example from Israel population </vt:lpstr>
      <vt:lpstr>Others career gaps among  at risk population:</vt:lpstr>
      <vt:lpstr>Empirical evidence indicate:  “poor dreams” among at risk Israeli population</vt:lpstr>
      <vt:lpstr>Different solutions for the problem </vt:lpstr>
      <vt:lpstr>שקופית 10</vt:lpstr>
      <vt:lpstr>Required – More flexibility and dynamic approach</vt:lpstr>
      <vt:lpstr>How to enrich their dreams?</vt:lpstr>
      <vt:lpstr>Cooperation between social organizations</vt:lpstr>
      <vt:lpstr>שקופית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at risk populations can have a dream?</dc:title>
  <dc:creator>R</dc:creator>
  <cp:lastModifiedBy>Gali</cp:lastModifiedBy>
  <cp:revision>108</cp:revision>
  <dcterms:created xsi:type="dcterms:W3CDTF">2015-06-16T08:15:59Z</dcterms:created>
  <dcterms:modified xsi:type="dcterms:W3CDTF">2016-05-17T06:11:18Z</dcterms:modified>
</cp:coreProperties>
</file>